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278" r:id="rId6"/>
    <p:sldId id="280" r:id="rId7"/>
    <p:sldId id="282" r:id="rId8"/>
    <p:sldId id="288" r:id="rId9"/>
    <p:sldId id="283" r:id="rId10"/>
    <p:sldId id="284" r:id="rId11"/>
    <p:sldId id="285" r:id="rId12"/>
    <p:sldId id="286" r:id="rId13"/>
    <p:sldId id="287" r:id="rId14"/>
    <p:sldId id="290" r:id="rId15"/>
    <p:sldId id="281" r:id="rId16"/>
    <p:sldId id="279" r:id="rId17"/>
    <p:sldId id="289" r:id="rId18"/>
  </p:sldIdLst>
  <p:sldSz cx="12192000" cy="6858000"/>
  <p:notesSz cx="6797675" cy="9926638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3904"/>
    <a:srgbClr val="CE4C65"/>
    <a:srgbClr val="01BCFF"/>
    <a:srgbClr val="FC4B04"/>
    <a:srgbClr val="DF94F0"/>
    <a:srgbClr val="ABE5F8"/>
    <a:srgbClr val="B4ACF1"/>
    <a:srgbClr val="D36573"/>
    <a:srgbClr val="A50307"/>
    <a:srgbClr val="133A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D7AC3CCA-C797-4891-BE02-D94E43425B7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2" autoAdjust="0"/>
    <p:restoredTop sz="94674" autoAdjust="0"/>
  </p:normalViewPr>
  <p:slideViewPr>
    <p:cSldViewPr snapToGrid="0">
      <p:cViewPr>
        <p:scale>
          <a:sx n="47" d="100"/>
          <a:sy n="47" d="100"/>
        </p:scale>
        <p:origin x="-1388" y="-5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6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A6B459-DFDD-438A-8E63-7B2DA0A55449}" type="datetime1">
              <a:rPr lang="it-IT" smtClean="0"/>
              <a:t>19/09/2023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6E8539F-9881-48F5-86EB-3D9AD40CB4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32821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7A55462-0105-4ACF-BDC3-FEB20B7E9368}" type="datetime1">
              <a:rPr lang="it-IT" noProof="0" smtClean="0"/>
              <a:t>19/09/2023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F3E6AC-EE2A-4D92-BFD4-7D35F37B4FE2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3967903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DF3E6AC-EE2A-4D92-BFD4-7D35F37B4FE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1649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DF3E6AC-EE2A-4D92-BFD4-7D35F37B4FE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7464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DF3E6AC-EE2A-4D92-BFD4-7D35F37B4FE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9345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DF3E6AC-EE2A-4D92-BFD4-7D35F37B4FE2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9345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DF3E6AC-EE2A-4D92-BFD4-7D35F37B4FE2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9345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DF3E6AC-EE2A-4D92-BFD4-7D35F37B4FE2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9345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0525800-3F15-46E1-990C-A4BA7B98F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525345"/>
            <a:ext cx="6801320" cy="1737361"/>
          </a:xfrm>
        </p:spPr>
        <p:txBody>
          <a:bodyPr rtlCol="0" anchor="ctr" anchorCtr="0"/>
          <a:lstStyle>
            <a:lvl1pPr algn="ctr">
              <a:defRPr sz="60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743F79B5-FBA1-49BD-9095-A9BB6A021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1256" y="4534872"/>
            <a:ext cx="3392543" cy="1737360"/>
          </a:xfrm>
        </p:spPr>
        <p:txBody>
          <a:bodyPr rtlCol="0" anchor="ctr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78607C96-5153-4190-BA97-E8AF588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49399F-1727-4255-B068-64233AB9F58F}" type="datetime1">
              <a:rPr lang="it-IT" noProof="0" smtClean="0"/>
              <a:t>19/09/2023</a:t>
            </a:fld>
            <a:endParaRPr lang="it-IT" noProof="0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80822120-61A5-4970-B9BF-8B608253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51A66616-AA6A-422C-9360-1D12495E2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D164B4E-BB64-4235-AA14-F42088F189EC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115502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B2DFCFD2-DF13-4F02-BBD5-B68B09056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656"/>
            <a:ext cx="10515600" cy="3408893"/>
          </a:xfrm>
        </p:spPr>
        <p:txBody>
          <a:bodyPr rtlCol="0" anchor="t" anchorCtr="0"/>
          <a:lstStyle>
            <a:lvl1pPr algn="ctr"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ED78B1F9-6755-42E5-8F50-0B945D273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8CE6AF-6C28-4B26-9E6A-980AB41C677F}" type="datetime1">
              <a:rPr lang="it-IT" noProof="0" smtClean="0"/>
              <a:t>19/09/2023</a:t>
            </a:fld>
            <a:endParaRPr lang="it-IT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0A0B890C-0CB4-4A98-9943-9C2257BF3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805844CD-8F1F-4298-A223-C4256A6F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D164B4E-BB64-4235-AA14-F42088F189EC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Segnaposto contenuto 1">
            <a:extLst>
              <a:ext uri="{FF2B5EF4-FFF2-40B4-BE49-F238E27FC236}">
                <a16:creationId xmlns="" xmlns:a16="http://schemas.microsoft.com/office/drawing/2014/main" id="{F84B6337-F0FA-40DA-A205-42E63B13ADB9}"/>
              </a:ext>
            </a:extLst>
          </p:cNvPr>
          <p:cNvSpPr>
            <a:spLocks noGrp="1"/>
          </p:cNvSpPr>
          <p:nvPr>
            <p:ph idx="1"/>
          </p:nvPr>
        </p:nvSpPr>
        <p:spPr bwMode="white">
          <a:xfrm>
            <a:off x="1352550" y="6150952"/>
            <a:ext cx="9486900" cy="515492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 rtl="0"/>
            <a:r>
              <a:rPr lang="it-IT" sz="2000" noProof="0">
                <a:solidFill>
                  <a:schemeClr val="bg1"/>
                </a:solidFill>
              </a:rPr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63581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ZIONE PERSONALIZZ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CB1329DF-B16C-4958-8120-1F3D8DD91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911A09-A5D5-4316-ADEC-6B4D1ABE6F0B}" type="datetime1">
              <a:rPr lang="it-IT" noProof="0" smtClean="0"/>
              <a:t>19/09/2023</a:t>
            </a:fld>
            <a:endParaRPr lang="it-IT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5DA38D7F-2A7C-4C62-B3BC-1DB1A4602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E38DAFEE-0ED4-43C2-8025-5961460D8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D164B4E-BB64-4235-AA14-F42088F189EC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7" name="Segnaposto contenuto 6">
            <a:extLst>
              <a:ext uri="{FF2B5EF4-FFF2-40B4-BE49-F238E27FC236}">
                <a16:creationId xmlns="" xmlns:a16="http://schemas.microsoft.com/office/drawing/2014/main" id="{EAE23B48-0D16-412C-BC69-B41C4F2AC70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5784726"/>
            <a:ext cx="10515600" cy="365125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it-IT" noProof="0"/>
              <a:t>Aggiungere qui l'autore/scrittore</a:t>
            </a:r>
          </a:p>
        </p:txBody>
      </p:sp>
      <p:sp>
        <p:nvSpPr>
          <p:cNvPr id="8" name="Titolo 7">
            <a:extLst>
              <a:ext uri="{FF2B5EF4-FFF2-40B4-BE49-F238E27FC236}">
                <a16:creationId xmlns="" xmlns:a16="http://schemas.microsoft.com/office/drawing/2014/main" id="{06D0385B-605F-4AEB-B2CD-DA707D35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35879"/>
          </a:xfrm>
        </p:spPr>
        <p:txBody>
          <a:bodyPr rtlCol="0"/>
          <a:lstStyle>
            <a:lvl1pPr algn="ctr"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25157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78607C96-5153-4190-BA97-E8AF588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96EB11-5AE4-4543-A9F0-F635D6645ADE}" type="datetime1">
              <a:rPr lang="it-IT" noProof="0" smtClean="0"/>
              <a:t>19/09/2023</a:t>
            </a:fld>
            <a:endParaRPr lang="it-IT" noProof="0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80822120-61A5-4970-B9BF-8B608253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51A66616-AA6A-422C-9360-1D12495E2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D164B4E-BB64-4235-AA14-F42088F189EC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7" name="Titolo 6">
            <a:extLst>
              <a:ext uri="{FF2B5EF4-FFF2-40B4-BE49-F238E27FC236}">
                <a16:creationId xmlns="" xmlns:a16="http://schemas.microsoft.com/office/drawing/2014/main" id="{7588C331-B180-41FC-8DD2-82D2B1615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7595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zione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8">
            <a:extLst>
              <a:ext uri="{FF2B5EF4-FFF2-40B4-BE49-F238E27FC236}">
                <a16:creationId xmlns="" xmlns:a16="http://schemas.microsoft.com/office/drawing/2014/main" id="{9BBF8640-DE64-4B60-867F-0CBE26BD00A0}"/>
              </a:ext>
            </a:extLst>
          </p:cNvPr>
          <p:cNvSpPr>
            <a:spLocks noGrp="1"/>
          </p:cNvSpPr>
          <p:nvPr>
            <p:ph idx="1"/>
          </p:nvPr>
        </p:nvSpPr>
        <p:spPr bwMode="white">
          <a:xfrm>
            <a:off x="2365864" y="6114929"/>
            <a:ext cx="9486900" cy="435466"/>
          </a:xfrm>
        </p:spPr>
        <p:txBody>
          <a:bodyPr rtlCol="0">
            <a:normAutofit/>
          </a:bodyPr>
          <a:lstStyle>
            <a:lvl1pPr algn="r">
              <a:defRPr i="0"/>
            </a:lvl1pPr>
          </a:lstStyle>
          <a:p>
            <a:pPr marL="0" lvl="0" indent="0" algn="r" rtl="0">
              <a:buNone/>
            </a:pPr>
            <a:r>
              <a:rPr lang="it-IT" sz="2000" i="1" noProof="0">
                <a:solidFill>
                  <a:schemeClr val="bg1"/>
                </a:solidFill>
                <a:cs typeface="Segoe UI" panose="020B0502040204020203" pitchFamily="34" charset="0"/>
              </a:rPr>
              <a:t>Fare clic per modificare gli stili del testo dello schema</a:t>
            </a:r>
          </a:p>
          <a:p>
            <a:pPr marL="0" lvl="1" indent="0" algn="r" rtl="0">
              <a:buNone/>
            </a:pPr>
            <a:r>
              <a:rPr lang="it-IT" sz="2000" i="1" noProof="0">
                <a:solidFill>
                  <a:schemeClr val="bg1"/>
                </a:solidFill>
                <a:cs typeface="Segoe UI" panose="020B0502040204020203" pitchFamily="34" charset="0"/>
              </a:rPr>
              <a:t>Secondo livello</a:t>
            </a:r>
          </a:p>
        </p:txBody>
      </p:sp>
      <p:sp>
        <p:nvSpPr>
          <p:cNvPr id="11" name="Titolo 10">
            <a:extLst>
              <a:ext uri="{FF2B5EF4-FFF2-40B4-BE49-F238E27FC236}">
                <a16:creationId xmlns="" xmlns:a16="http://schemas.microsoft.com/office/drawing/2014/main" id="{D0D19A04-6F0F-4BFC-8AD6-19F13EE10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11" y="149470"/>
            <a:ext cx="5838825" cy="645691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12580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al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82E9B749-F2BE-45BB-B34D-42D465670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50" y="4626244"/>
            <a:ext cx="9486900" cy="521485"/>
          </a:xfrm>
        </p:spPr>
        <p:txBody>
          <a:bodyPr rtlCol="0"/>
          <a:lstStyle>
            <a:lvl1pPr marL="0" indent="0" algn="ctr" rtl="0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217F2E03-8BBF-4A9C-A004-C3807BB5A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96BEBC-FC99-4D77-8F53-24FBC19A3C9E}" type="datetime1">
              <a:rPr lang="it-IT" noProof="0" smtClean="0"/>
              <a:t>19/09/2023</a:t>
            </a:fld>
            <a:endParaRPr lang="it-IT" noProof="0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886C8BC3-3FA7-4F23-B793-4F5DA208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E7CEF240-DD06-4F27-8707-2E6A53497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D164B4E-BB64-4235-AA14-F42088F189EC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A6EB33C-1430-4381-BC10-3C6BC5D2A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0" y="1476375"/>
            <a:ext cx="9486900" cy="1708527"/>
          </a:xfrm>
        </p:spPr>
        <p:txBody>
          <a:bodyPr rtlCol="0" anchor="t" anchorCtr="0"/>
          <a:lstStyle>
            <a:lvl1pPr algn="ctr">
              <a:defRPr i="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7672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in bas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0FFBF3B-53AB-4D7D-9C4D-42E1E229B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0900"/>
            <a:ext cx="10515600" cy="1929666"/>
          </a:xfrm>
        </p:spPr>
        <p:txBody>
          <a:bodyPr rtlCol="0"/>
          <a:lstStyle>
            <a:lvl1pPr algn="ctr"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FD185FE0-A783-42CA-BED0-EFB6F4964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7191B1-31FF-4448-B94A-0C6B4EAB97A1}" type="datetime1">
              <a:rPr lang="it-IT" noProof="0" smtClean="0"/>
              <a:t>19/09/2023</a:t>
            </a:fld>
            <a:endParaRPr lang="it-IT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DFC15A3E-54C3-4563-B93A-9E56494A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D164B4E-BB64-4235-AA14-F42088F189EC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9" name="Segnaposto contenuto 8">
            <a:extLst>
              <a:ext uri="{FF2B5EF4-FFF2-40B4-BE49-F238E27FC236}">
                <a16:creationId xmlns="" xmlns:a16="http://schemas.microsoft.com/office/drawing/2014/main" id="{CB9ECD06-D58A-422E-8343-17796E6986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31381" y="5918200"/>
            <a:ext cx="9515475" cy="438150"/>
          </a:xfrm>
        </p:spPr>
        <p:txBody>
          <a:bodyPr rtlCol="0">
            <a:noAutofit/>
          </a:bodyPr>
          <a:lstStyle>
            <a:lvl1pPr marL="0" indent="0" algn="r" rtl="0">
              <a:buNone/>
              <a:defRPr sz="2000">
                <a:latin typeface="+mn-lt"/>
              </a:defRPr>
            </a:lvl1pPr>
            <a:lvl2pPr marL="457200" indent="0" algn="r">
              <a:buNone/>
              <a:defRPr sz="2000">
                <a:latin typeface="+mn-lt"/>
              </a:defRPr>
            </a:lvl2pPr>
            <a:lvl3pPr marL="914400" indent="0" algn="r">
              <a:buNone/>
              <a:defRPr sz="2000">
                <a:latin typeface="+mn-lt"/>
              </a:defRPr>
            </a:lvl3pPr>
            <a:lvl4pPr marL="1371600" indent="0" algn="r">
              <a:buNone/>
              <a:defRPr sz="2000">
                <a:latin typeface="+mn-lt"/>
              </a:defRPr>
            </a:lvl4pPr>
            <a:lvl5pPr marL="1828800" indent="0" algn="r">
              <a:buNone/>
              <a:defRPr sz="2000">
                <a:latin typeface="+mn-lt"/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97416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in basso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128A89E-076E-497A-A4CE-93C75C16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49" y="3825024"/>
            <a:ext cx="11391499" cy="2096880"/>
          </a:xfrm>
        </p:spPr>
        <p:txBody>
          <a:bodyPr rtlCol="0"/>
          <a:lstStyle>
            <a:lvl1pPr algn="r"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5710B449-15E4-41C1-A0BD-6916BD2B1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DB3819-EE8E-4586-B788-FA58865EC813}" type="datetime1">
              <a:rPr lang="it-IT" noProof="0" smtClean="0"/>
              <a:t>19/09/2023</a:t>
            </a:fld>
            <a:endParaRPr lang="it-IT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300FF690-36F7-4631-8284-EB23B592E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74050B4F-6E15-4AA2-9669-EE44D3A5B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D164B4E-BB64-4235-AA14-F42088F189EC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Segnaposto contenuto 1">
            <a:extLst>
              <a:ext uri="{FF2B5EF4-FFF2-40B4-BE49-F238E27FC236}">
                <a16:creationId xmlns="" xmlns:a16="http://schemas.microsoft.com/office/drawing/2014/main" id="{73C8662D-2189-4802-AEE5-20470C02D13E}"/>
              </a:ext>
            </a:extLst>
          </p:cNvPr>
          <p:cNvSpPr>
            <a:spLocks noGrp="1"/>
          </p:cNvSpPr>
          <p:nvPr>
            <p:ph idx="1"/>
          </p:nvPr>
        </p:nvSpPr>
        <p:spPr bwMode="white">
          <a:xfrm>
            <a:off x="2199874" y="5927196"/>
            <a:ext cx="9486900" cy="474294"/>
          </a:xfrm>
          <a:ln>
            <a:noFill/>
          </a:ln>
        </p:spPr>
        <p:txBody>
          <a:bodyPr rtlCol="0">
            <a:normAutofit/>
          </a:bodyPr>
          <a:lstStyle>
            <a:lvl1pPr algn="r">
              <a:defRPr/>
            </a:lvl1pPr>
          </a:lstStyle>
          <a:p>
            <a:pPr lvl="0" algn="r" rtl="0"/>
            <a:r>
              <a:rPr lang="it-IT" sz="2000" noProof="0">
                <a:solidFill>
                  <a:schemeClr val="bg1"/>
                </a:solidFill>
              </a:rPr>
              <a:t>Fare clic per modificare gli stili del testo dello schema</a:t>
            </a:r>
          </a:p>
          <a:p>
            <a:pPr lvl="1" algn="r" rtl="0"/>
            <a:r>
              <a:rPr lang="it-IT" sz="2000" noProof="0">
                <a:solidFill>
                  <a:schemeClr val="bg1"/>
                </a:solidFill>
              </a:rPr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1838764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in alto, sottotitolo in basso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8756786-C55B-4499-B117-765B616E6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288393"/>
            <a:ext cx="11772899" cy="149278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1779DCA2-4B74-4315-832D-46FA2360E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6E8000-4E98-490D-BC92-15D2AFC22D01}" type="datetime1">
              <a:rPr lang="it-IT" noProof="0" smtClean="0"/>
              <a:t>19/09/2023</a:t>
            </a:fld>
            <a:endParaRPr lang="it-IT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72B348AC-EF4F-4C4C-B8BB-FE76E2A7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D164B4E-BB64-4235-AA14-F42088F189EC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9" name="Segnaposto contenuto 8">
            <a:extLst>
              <a:ext uri="{FF2B5EF4-FFF2-40B4-BE49-F238E27FC236}">
                <a16:creationId xmlns="" xmlns:a16="http://schemas.microsoft.com/office/drawing/2014/main" id="{F2170172-F7C2-49C7-9A19-1829816338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43450" y="6265863"/>
            <a:ext cx="7153275" cy="455612"/>
          </a:xfrm>
        </p:spPr>
        <p:txBody>
          <a:bodyPr rtlCol="0"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3196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in alto e sottotitolo in basso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3CB6272-9C66-4BAF-ADB2-BB960F570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27" y="285749"/>
            <a:ext cx="10588873" cy="3011365"/>
          </a:xfrm>
        </p:spPr>
        <p:txBody>
          <a:bodyPr rtlCol="0" anchor="t" anchorCtr="0"/>
          <a:lstStyle>
            <a:lvl1pPr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8C1F3AE6-2CF4-4F8E-9A91-243A57993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80A695-FE6B-4DB4-9148-97A64D9D00FA}" type="datetime1">
              <a:rPr lang="it-IT" noProof="0" smtClean="0"/>
              <a:t>19/09/2023</a:t>
            </a:fld>
            <a:endParaRPr lang="it-IT" noProof="0"/>
          </a:p>
        </p:txBody>
      </p:sp>
      <p:sp>
        <p:nvSpPr>
          <p:cNvPr id="9" name="Segnaposto contenuto 8">
            <a:extLst>
              <a:ext uri="{FF2B5EF4-FFF2-40B4-BE49-F238E27FC236}">
                <a16:creationId xmlns="" xmlns:a16="http://schemas.microsoft.com/office/drawing/2014/main" id="{D0BEF955-A913-4A15-AB41-00128DC34D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38375" y="6169024"/>
            <a:ext cx="9505950" cy="365125"/>
          </a:xfrm>
        </p:spPr>
        <p:txBody>
          <a:bodyPr rtlCol="0">
            <a:noAutofit/>
          </a:bodyPr>
          <a:lstStyle>
            <a:lvl1pPr marL="0" indent="0" algn="r">
              <a:buNone/>
              <a:defRPr sz="2000"/>
            </a:lvl1pPr>
            <a:lvl2pPr marL="457200" indent="0" algn="r">
              <a:buNone/>
              <a:defRPr sz="2000"/>
            </a:lvl2pPr>
            <a:lvl3pPr marL="914400" indent="0" algn="r">
              <a:buNone/>
              <a:defRPr sz="2000"/>
            </a:lvl3pPr>
            <a:lvl4pPr marL="1371600" indent="0" algn="r">
              <a:buNone/>
              <a:defRPr sz="2000"/>
            </a:lvl4pPr>
            <a:lvl5pPr marL="1828800" indent="0" algn="r">
              <a:buNone/>
              <a:defRPr sz="2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86989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sottotitolo al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01FABF6-BCBB-4979-A429-A8C53EAF4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781" y="365125"/>
            <a:ext cx="11014435" cy="3616325"/>
          </a:xfrm>
        </p:spPr>
        <p:txBody>
          <a:bodyPr rtlCol="0" anchor="t" anchorCtr="0"/>
          <a:lstStyle>
            <a:lvl1pPr algn="ctr"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B7940B77-ABE7-4DC7-A608-AB1779437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A8BFD0-2C2C-476F-BE43-DC3ACBDAF36D}" type="datetime1">
              <a:rPr lang="it-IT" noProof="0" smtClean="0"/>
              <a:t>19/09/2023</a:t>
            </a:fld>
            <a:endParaRPr lang="it-IT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54FD022E-97C1-4D08-B1C8-18C6109D0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A0B26426-C17F-4D34-BD4F-CE33FA0E9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D164B4E-BB64-4235-AA14-F42088F189EC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9" name="Segnaposto contenuto 8">
            <a:extLst>
              <a:ext uri="{FF2B5EF4-FFF2-40B4-BE49-F238E27FC236}">
                <a16:creationId xmlns="" xmlns:a16="http://schemas.microsoft.com/office/drawing/2014/main" id="{89B21A59-00E0-403F-9E1E-43C43756FD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52550" y="6154738"/>
            <a:ext cx="94869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28929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C98AF8F-58B2-467F-936E-70379C1A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41"/>
            <a:ext cx="10515600" cy="3184559"/>
          </a:xfrm>
        </p:spPr>
        <p:txBody>
          <a:bodyPr rtlCol="0" anchor="t" anchorCtr="0"/>
          <a:lstStyle>
            <a:lvl1pPr algn="ctr" rtl="0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contenuto 1">
            <a:extLst>
              <a:ext uri="{FF2B5EF4-FFF2-40B4-BE49-F238E27FC236}">
                <a16:creationId xmlns="" xmlns:a16="http://schemas.microsoft.com/office/drawing/2014/main" id="{137D3DA5-DEEF-48AD-9A16-584B27F8F84A}"/>
              </a:ext>
            </a:extLst>
          </p:cNvPr>
          <p:cNvSpPr>
            <a:spLocks noGrp="1"/>
          </p:cNvSpPr>
          <p:nvPr>
            <p:ph idx="1"/>
          </p:nvPr>
        </p:nvSpPr>
        <p:spPr bwMode="white">
          <a:xfrm>
            <a:off x="6286500" y="6264341"/>
            <a:ext cx="5686425" cy="593660"/>
          </a:xfrm>
        </p:spPr>
        <p:txBody>
          <a:bodyPr rtlCol="0">
            <a:normAutofit/>
          </a:bodyPr>
          <a:lstStyle>
            <a:lvl1pPr algn="r">
              <a:defRPr/>
            </a:lvl1pPr>
          </a:lstStyle>
          <a:p>
            <a:pPr lvl="0" rtl="0"/>
            <a:r>
              <a:rPr lang="it-IT" sz="2000" noProof="0">
                <a:solidFill>
                  <a:schemeClr val="bg1"/>
                </a:solidFill>
              </a:rPr>
              <a:t>Fare clic per modificare gli stili del testo dello schema</a:t>
            </a:r>
          </a:p>
          <a:p>
            <a:pPr lvl="1" rtl="0"/>
            <a:r>
              <a:rPr lang="it-IT" sz="2000" noProof="0">
                <a:solidFill>
                  <a:schemeClr val="bg1"/>
                </a:solidFill>
              </a:rPr>
              <a:t>Secondo livello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63E7DB53-9696-4FC5-8680-97ED3448C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D83A41-F195-46EA-97A7-DDBAC35E0A99}" type="datetime1">
              <a:rPr lang="it-IT" noProof="0" smtClean="0"/>
              <a:t>19/09/2023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823242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03A7392F-E7D2-4A39-807C-4C1FA9A6B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B3A378D9-08E4-41E7-939E-2E0E01EBB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F042F172-C3C6-4A0C-97B7-CF180AF1F4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577A267-5C62-4E28-B723-D94130344E3D}" type="datetime1">
              <a:rPr lang="it-IT" noProof="0" smtClean="0"/>
              <a:t>19/09/2023</a:t>
            </a:fld>
            <a:endParaRPr lang="it-IT" noProof="0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29726816-EA09-41F0-A09E-B1EAD7327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50563D7D-8BF2-4394-9E04-BAABFC04C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D164B4E-BB64-4235-AA14-F42088F189EC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0731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04A1ACE-2A25-5486-AED6-C1EBEF393F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8571" r="8572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2A2C1EC0-BDC8-41DC-A622-271C07FB0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596" y="4183225"/>
            <a:ext cx="3581400" cy="2062765"/>
          </a:xfrm>
        </p:spPr>
        <p:txBody>
          <a:bodyPr rtlCol="0" anchor="b">
            <a:noAutofit/>
          </a:bodyPr>
          <a:lstStyle/>
          <a:p>
            <a:pPr rtl="0"/>
            <a:r>
              <a:rPr lang="it-IT" sz="3600" b="1" dirty="0">
                <a:solidFill>
                  <a:srgbClr val="00B0F0"/>
                </a:solidFill>
                <a:latin typeface="Ink Free" panose="03080402000500000000" pitchFamily="66" charset="0"/>
                <a:cs typeface="Segoe UI" panose="020B0502040204020203" pitchFamily="34" charset="0"/>
              </a:rPr>
              <a:t>Quattro </a:t>
            </a:r>
          </a:p>
          <a:p>
            <a:pPr rtl="0"/>
            <a:r>
              <a:rPr lang="it-IT" sz="3600" b="1" dirty="0">
                <a:solidFill>
                  <a:srgbClr val="00B0F0"/>
                </a:solidFill>
                <a:latin typeface="Ink Free" panose="03080402000500000000" pitchFamily="66" charset="0"/>
                <a:cs typeface="Segoe UI" panose="020B0502040204020203" pitchFamily="34" charset="0"/>
              </a:rPr>
              <a:t>amici per  </a:t>
            </a:r>
          </a:p>
          <a:p>
            <a:pPr rtl="0"/>
            <a:r>
              <a:rPr lang="it-IT" sz="3600" b="1" dirty="0">
                <a:solidFill>
                  <a:srgbClr val="00B0F0"/>
                </a:solidFill>
                <a:latin typeface="Ink Free" panose="03080402000500000000" pitchFamily="66" charset="0"/>
                <a:cs typeface="Segoe UI" panose="020B0502040204020203" pitchFamily="34" charset="0"/>
              </a:rPr>
              <a:t>un viaggio</a:t>
            </a:r>
          </a:p>
          <a:p>
            <a:pPr rtl="0"/>
            <a:r>
              <a:rPr lang="it-IT" sz="3600" b="1" dirty="0">
                <a:solidFill>
                  <a:srgbClr val="00B0F0"/>
                </a:solidFill>
                <a:latin typeface="Ink Free" panose="03080402000500000000" pitchFamily="66" charset="0"/>
                <a:cs typeface="Segoe UI" panose="020B0502040204020203" pitchFamily="34" charset="0"/>
              </a:rPr>
              <a:t>meraviglioso</a:t>
            </a:r>
            <a:endParaRPr lang="it-IT" sz="3600" b="1" dirty="0">
              <a:solidFill>
                <a:srgbClr val="00B0F0"/>
              </a:solidFill>
              <a:latin typeface="Ink Free" panose="03080402000500000000" pitchFamily="66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7702C792-936D-4B4D-BAA1-39B609046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1" y="1141711"/>
            <a:ext cx="4292599" cy="2858789"/>
          </a:xfrm>
        </p:spPr>
        <p:txBody>
          <a:bodyPr rtlCol="0" anchor="t">
            <a:noAutofit/>
          </a:bodyPr>
          <a:lstStyle/>
          <a:p>
            <a:pPr algn="l" rtl="0"/>
            <a:r>
              <a:rPr lang="it-IT" sz="4000" b="1" dirty="0">
                <a:solidFill>
                  <a:srgbClr val="FF0000"/>
                </a:solidFill>
                <a:latin typeface="Ink Free" panose="03080402000500000000" pitchFamily="66" charset="0"/>
                <a:cs typeface="Segoe UI" panose="020B0502040204020203" pitchFamily="34" charset="0"/>
              </a:rPr>
              <a:t>IL BAMBINO,</a:t>
            </a:r>
            <a:br>
              <a:rPr lang="it-IT" sz="4000" b="1" dirty="0">
                <a:solidFill>
                  <a:srgbClr val="FF0000"/>
                </a:solidFill>
                <a:latin typeface="Ink Free" panose="03080402000500000000" pitchFamily="66" charset="0"/>
                <a:cs typeface="Segoe UI" panose="020B0502040204020203" pitchFamily="34" charset="0"/>
              </a:rPr>
            </a:br>
            <a:r>
              <a:rPr lang="it-IT" sz="4000" b="1" dirty="0">
                <a:solidFill>
                  <a:srgbClr val="FF0000"/>
                </a:solidFill>
                <a:latin typeface="Ink Free" panose="03080402000500000000" pitchFamily="66" charset="0"/>
                <a:cs typeface="Segoe UI" panose="020B0502040204020203" pitchFamily="34" charset="0"/>
              </a:rPr>
              <a:t>LA TALPA,</a:t>
            </a:r>
            <a:br>
              <a:rPr lang="it-IT" sz="4000" b="1" dirty="0">
                <a:solidFill>
                  <a:srgbClr val="FF0000"/>
                </a:solidFill>
                <a:latin typeface="Ink Free" panose="03080402000500000000" pitchFamily="66" charset="0"/>
                <a:cs typeface="Segoe UI" panose="020B0502040204020203" pitchFamily="34" charset="0"/>
              </a:rPr>
            </a:br>
            <a:r>
              <a:rPr lang="it-IT" sz="4000" b="1" dirty="0">
                <a:solidFill>
                  <a:srgbClr val="FF0000"/>
                </a:solidFill>
                <a:latin typeface="Ink Free" panose="03080402000500000000" pitchFamily="66" charset="0"/>
                <a:cs typeface="Segoe UI" panose="020B0502040204020203" pitchFamily="34" charset="0"/>
              </a:rPr>
              <a:t>LA VOLPE</a:t>
            </a:r>
            <a:br>
              <a:rPr lang="it-IT" sz="4000" b="1" dirty="0">
                <a:solidFill>
                  <a:srgbClr val="FF0000"/>
                </a:solidFill>
                <a:latin typeface="Ink Free" panose="03080402000500000000" pitchFamily="66" charset="0"/>
                <a:cs typeface="Segoe UI" panose="020B0502040204020203" pitchFamily="34" charset="0"/>
              </a:rPr>
            </a:br>
            <a:r>
              <a:rPr lang="it-IT" sz="4000" b="1" dirty="0">
                <a:solidFill>
                  <a:srgbClr val="FF0000"/>
                </a:solidFill>
                <a:latin typeface="Ink Free" panose="03080402000500000000" pitchFamily="66" charset="0"/>
                <a:cs typeface="Segoe UI" panose="020B0502040204020203" pitchFamily="34" charset="0"/>
              </a:rPr>
              <a:t>E IL CAVALLO </a:t>
            </a:r>
            <a:endParaRPr lang="it-IT" sz="4000" b="1" dirty="0">
              <a:solidFill>
                <a:srgbClr val="FF0000"/>
              </a:solidFill>
              <a:latin typeface="Ink Free" panose="03080402000500000000" pitchFamily="66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33193FD5-6A49-7562-EA76-F15D42E158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D7B95DEE-483F-4CB3-8B72-21235C4A6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496" y="3051332"/>
            <a:ext cx="5976643" cy="2793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A38E4A72-93FD-7BC6-8C45-EC055728601A}"/>
              </a:ext>
            </a:extLst>
          </p:cNvPr>
          <p:cNvSpPr txBox="1"/>
          <p:nvPr/>
        </p:nvSpPr>
        <p:spPr>
          <a:xfrm>
            <a:off x="1270000" y="165100"/>
            <a:ext cx="984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CE4C65"/>
                </a:solidFill>
                <a:latin typeface="Ink Free" panose="03080402000500000000" pitchFamily="66" charset="0"/>
              </a:rPr>
              <a:t>Progetto educativo-didattico </a:t>
            </a:r>
            <a:r>
              <a:rPr lang="it-IT" sz="3600" b="1" dirty="0" err="1">
                <a:solidFill>
                  <a:srgbClr val="CE4C65"/>
                </a:solidFill>
                <a:latin typeface="Ink Free" panose="03080402000500000000" pitchFamily="66" charset="0"/>
              </a:rPr>
              <a:t>a.s.</a:t>
            </a:r>
            <a:r>
              <a:rPr lang="it-IT" sz="3600" b="1" dirty="0">
                <a:solidFill>
                  <a:srgbClr val="CE4C65"/>
                </a:solidFill>
                <a:latin typeface="Ink Free" panose="03080402000500000000" pitchFamily="66" charset="0"/>
              </a:rPr>
              <a:t> 2023/2024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63F65B19-2438-451F-89DC-FBAE587FEADF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5110" y1="84466" x2="49499" y2="76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500" y="1506035"/>
            <a:ext cx="786999" cy="108294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7">
            <a:extLst>
              <a:ext uri="{FF2B5EF4-FFF2-40B4-BE49-F238E27FC236}">
                <a16:creationId xmlns="" xmlns:a16="http://schemas.microsoft.com/office/drawing/2014/main" id="{1983CE5B-EB43-4F5F-BC55-42B8B55B9AB9}"/>
              </a:ext>
            </a:extLst>
          </p:cNvPr>
          <p:cNvSpPr txBox="1"/>
          <p:nvPr/>
        </p:nvSpPr>
        <p:spPr>
          <a:xfrm>
            <a:off x="6489499" y="1582291"/>
            <a:ext cx="2525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1" i="1" dirty="0">
                <a:solidFill>
                  <a:srgbClr val="0070C0"/>
                </a:solidFill>
              </a:rPr>
              <a:t>SCUOLA PARITARIA</a:t>
            </a:r>
          </a:p>
          <a:p>
            <a:r>
              <a:rPr lang="it-IT" sz="1400" b="1" i="1" dirty="0">
                <a:solidFill>
                  <a:srgbClr val="0070C0"/>
                </a:solidFill>
              </a:rPr>
              <a:t>DELL’INFANZIA </a:t>
            </a:r>
          </a:p>
          <a:p>
            <a:r>
              <a:rPr lang="it-IT" sz="1400" b="1" i="1" dirty="0">
                <a:solidFill>
                  <a:srgbClr val="0070C0"/>
                </a:solidFill>
              </a:rPr>
              <a:t>MATER DEI   </a:t>
            </a:r>
          </a:p>
          <a:p>
            <a:r>
              <a:rPr lang="it-IT" sz="1400" b="1" i="1" dirty="0">
                <a:solidFill>
                  <a:srgbClr val="0070C0"/>
                </a:solidFill>
              </a:rPr>
              <a:t>BENEVENTO</a:t>
            </a:r>
          </a:p>
        </p:txBody>
      </p:sp>
    </p:spTree>
    <p:extLst>
      <p:ext uri="{BB962C8B-B14F-4D97-AF65-F5344CB8AC3E}">
        <p14:creationId xmlns:p14="http://schemas.microsoft.com/office/powerpoint/2010/main" val="2462431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FAF71928-137A-42EE-A4DB-040C96456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648" y="69639"/>
            <a:ext cx="11495055" cy="680125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951009" y="0"/>
            <a:ext cx="6578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AREE TEMATICHE</a:t>
            </a:r>
            <a:endParaRPr lang="it-IT" sz="4800" b="1" dirty="0">
              <a:solidFill>
                <a:srgbClr val="DF94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xmlns="" id="{3185B498-2F76-4A1F-A26C-8503A1956ABB}"/>
              </a:ext>
            </a:extLst>
          </p:cNvPr>
          <p:cNvSpPr/>
          <p:nvPr/>
        </p:nvSpPr>
        <p:spPr>
          <a:xfrm>
            <a:off x="1272987" y="773598"/>
            <a:ext cx="1610691" cy="1171719"/>
          </a:xfrm>
          <a:prstGeom prst="ellipse">
            <a:avLst/>
          </a:prstGeom>
          <a:solidFill>
            <a:srgbClr val="DF94F0"/>
          </a:solidFill>
          <a:ln w="12700" cap="flat" cmpd="sng" algn="ctr">
            <a:solidFill>
              <a:srgbClr val="7FD13B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xmlns="" id="{3185B498-2F76-4A1F-A26C-8503A1956ABB}"/>
              </a:ext>
            </a:extLst>
          </p:cNvPr>
          <p:cNvSpPr/>
          <p:nvPr/>
        </p:nvSpPr>
        <p:spPr>
          <a:xfrm>
            <a:off x="983112" y="2694672"/>
            <a:ext cx="1709530" cy="131196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xmlns="" id="{3185B498-2F76-4A1F-A26C-8503A1956ABB}"/>
              </a:ext>
            </a:extLst>
          </p:cNvPr>
          <p:cNvSpPr/>
          <p:nvPr/>
        </p:nvSpPr>
        <p:spPr>
          <a:xfrm>
            <a:off x="1123577" y="4708382"/>
            <a:ext cx="1579527" cy="1311967"/>
          </a:xfrm>
          <a:prstGeom prst="ellipse">
            <a:avLst/>
          </a:prstGeom>
          <a:solidFill>
            <a:srgbClr val="CE4C65"/>
          </a:solidFill>
          <a:ln w="12700" cap="flat" cmpd="sng" algn="ctr">
            <a:solidFill>
              <a:srgbClr val="7FD13B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187" y="719558"/>
            <a:ext cx="1719263" cy="117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xmlns="" id="{3185B498-2F76-4A1F-A26C-8503A1956ABB}"/>
              </a:ext>
            </a:extLst>
          </p:cNvPr>
          <p:cNvSpPr/>
          <p:nvPr/>
        </p:nvSpPr>
        <p:spPr>
          <a:xfrm>
            <a:off x="7039120" y="941336"/>
            <a:ext cx="1709530" cy="13119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xmlns="" id="{3185B498-2F76-4A1F-A26C-8503A1956ABB}"/>
              </a:ext>
            </a:extLst>
          </p:cNvPr>
          <p:cNvSpPr/>
          <p:nvPr/>
        </p:nvSpPr>
        <p:spPr>
          <a:xfrm>
            <a:off x="9219727" y="1597319"/>
            <a:ext cx="1709530" cy="1311967"/>
          </a:xfrm>
          <a:prstGeom prst="ellipse">
            <a:avLst/>
          </a:prstGeom>
          <a:solidFill>
            <a:srgbClr val="01BCFF"/>
          </a:solidFill>
          <a:ln w="12700" cap="flat" cmpd="sng" algn="ctr">
            <a:solidFill>
              <a:srgbClr val="7FD13B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xmlns="" id="{3185B498-2F76-4A1F-A26C-8503A1956ABB}"/>
              </a:ext>
            </a:extLst>
          </p:cNvPr>
          <p:cNvSpPr/>
          <p:nvPr/>
        </p:nvSpPr>
        <p:spPr>
          <a:xfrm>
            <a:off x="9336557" y="3581227"/>
            <a:ext cx="1709530" cy="13119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453744" y="1162518"/>
            <a:ext cx="12491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Emozioni</a:t>
            </a:r>
            <a:endParaRPr lang="it-IT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470768" y="1144013"/>
            <a:ext cx="1255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Amicizia</a:t>
            </a:r>
            <a:endParaRPr lang="it-IT" sz="2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123577" y="3042259"/>
            <a:ext cx="1428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Educazione civica</a:t>
            </a:r>
            <a:endParaRPr lang="it-IT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1166539" y="5010423"/>
            <a:ext cx="1493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Educazione </a:t>
            </a:r>
          </a:p>
          <a:p>
            <a:r>
              <a:rPr lang="it-IT" sz="2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ambientale</a:t>
            </a:r>
            <a:endParaRPr lang="it-IT" sz="2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9493638" y="4037155"/>
            <a:ext cx="1428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Gentilezza</a:t>
            </a:r>
            <a:endParaRPr lang="it-IT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9336557" y="1899360"/>
            <a:ext cx="1507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C4B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Educazione</a:t>
            </a:r>
          </a:p>
          <a:p>
            <a:r>
              <a:rPr lang="it-IT" sz="2000" b="1" dirty="0" smtClean="0">
                <a:solidFill>
                  <a:srgbClr val="FC4B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alimentare</a:t>
            </a:r>
            <a:endParaRPr lang="it-IT" sz="2000" b="1" dirty="0">
              <a:solidFill>
                <a:srgbClr val="FC4B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7368974" y="1359458"/>
            <a:ext cx="11476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Animali</a:t>
            </a:r>
            <a:endParaRPr lang="it-IT" sz="2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778" y="5848938"/>
            <a:ext cx="652462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7">
            <a:extLst>
              <a:ext uri="{FF2B5EF4-FFF2-40B4-BE49-F238E27FC236}">
                <a16:creationId xmlns="" xmlns:a16="http://schemas.microsoft.com/office/drawing/2014/main" id="{1983CE5B-EB43-4F5F-BC55-42B8B55B9AB9}"/>
              </a:ext>
            </a:extLst>
          </p:cNvPr>
          <p:cNvSpPr txBox="1"/>
          <p:nvPr/>
        </p:nvSpPr>
        <p:spPr>
          <a:xfrm>
            <a:off x="3225045" y="5878010"/>
            <a:ext cx="2525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i="1" dirty="0">
                <a:solidFill>
                  <a:srgbClr val="0070C0"/>
                </a:solidFill>
              </a:rPr>
              <a:t>SCUOLA PARITARIA</a:t>
            </a:r>
          </a:p>
          <a:p>
            <a:r>
              <a:rPr lang="it-IT" sz="1100" b="1" i="1" dirty="0">
                <a:solidFill>
                  <a:srgbClr val="0070C0"/>
                </a:solidFill>
              </a:rPr>
              <a:t>DELL’INFANZIA </a:t>
            </a:r>
          </a:p>
          <a:p>
            <a:r>
              <a:rPr lang="it-IT" sz="1100" b="1" i="1" dirty="0">
                <a:solidFill>
                  <a:srgbClr val="0070C0"/>
                </a:solidFill>
              </a:rPr>
              <a:t>MATER DEI   </a:t>
            </a:r>
          </a:p>
          <a:p>
            <a:r>
              <a:rPr lang="it-IT" sz="1100" b="1" i="1" dirty="0">
                <a:solidFill>
                  <a:srgbClr val="0070C0"/>
                </a:solidFill>
              </a:rPr>
              <a:t>BENEVENTO</a:t>
            </a:r>
          </a:p>
        </p:txBody>
      </p:sp>
    </p:spTree>
    <p:extLst>
      <p:ext uri="{BB962C8B-B14F-4D97-AF65-F5344CB8AC3E}">
        <p14:creationId xmlns:p14="http://schemas.microsoft.com/office/powerpoint/2010/main" val="2565471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4322608" y="5822341"/>
            <a:ext cx="6578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L’EDUCAZIONE CIVICA</a:t>
            </a:r>
            <a:endParaRPr lang="it-IT" sz="4000" b="1" dirty="0">
              <a:solidFill>
                <a:srgbClr val="DF94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316" y="7437869"/>
            <a:ext cx="652462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7">
            <a:extLst>
              <a:ext uri="{FF2B5EF4-FFF2-40B4-BE49-F238E27FC236}">
                <a16:creationId xmlns="" xmlns:a16="http://schemas.microsoft.com/office/drawing/2014/main" id="{1983CE5B-EB43-4F5F-BC55-42B8B55B9AB9}"/>
              </a:ext>
            </a:extLst>
          </p:cNvPr>
          <p:cNvSpPr txBox="1"/>
          <p:nvPr/>
        </p:nvSpPr>
        <p:spPr>
          <a:xfrm>
            <a:off x="3277240" y="7437869"/>
            <a:ext cx="2525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i="1" dirty="0">
                <a:solidFill>
                  <a:srgbClr val="0070C0"/>
                </a:solidFill>
              </a:rPr>
              <a:t>SCUOLA PARITARIA</a:t>
            </a:r>
          </a:p>
          <a:p>
            <a:r>
              <a:rPr lang="it-IT" sz="1100" b="1" i="1" dirty="0">
                <a:solidFill>
                  <a:srgbClr val="0070C0"/>
                </a:solidFill>
              </a:rPr>
              <a:t>DELL’INFANZIA </a:t>
            </a:r>
          </a:p>
          <a:p>
            <a:r>
              <a:rPr lang="it-IT" sz="1100" b="1" i="1" dirty="0">
                <a:solidFill>
                  <a:srgbClr val="0070C0"/>
                </a:solidFill>
              </a:rPr>
              <a:t>MATER DEI   </a:t>
            </a:r>
          </a:p>
          <a:p>
            <a:r>
              <a:rPr lang="it-IT" sz="1100" b="1" i="1" dirty="0">
                <a:solidFill>
                  <a:srgbClr val="0070C0"/>
                </a:solidFill>
              </a:rPr>
              <a:t>BENEVENTO</a:t>
            </a:r>
          </a:p>
        </p:txBody>
      </p:sp>
      <p:sp>
        <p:nvSpPr>
          <p:cNvPr id="6" name="Rettangolo 5"/>
          <p:cNvSpPr/>
          <p:nvPr/>
        </p:nvSpPr>
        <p:spPr>
          <a:xfrm>
            <a:off x="948336" y="179331"/>
            <a:ext cx="10179425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C</a:t>
            </a:r>
            <a:r>
              <a:rPr lang="it-IT" sz="2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on </a:t>
            </a:r>
            <a:r>
              <a:rPr lang="it-IT" sz="2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la legge 92 del </a:t>
            </a:r>
            <a:r>
              <a:rPr lang="it-IT" sz="2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2019, l’educazione civica ha </a:t>
            </a:r>
            <a:r>
              <a:rPr lang="it-IT" sz="2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fatto sentire maggiormente la sua presenza come insegnamento trasversale, oggetto di valutazione periodica  e finale  già dalla Scuola dell’infanzia.  Si tratta di un vero e proprio intervento di sensibilizzazione a una cittadinanza consapevole, alla responsabilità sociale e rispetto della legalità. Non è sufficiente una semplice conoscenza delle regole di convivenza civile, ma è necessario una loro applicazione quotidiana che diventi un’abitudine </a:t>
            </a:r>
            <a:r>
              <a:rPr lang="it-IT" sz="2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nello stile </a:t>
            </a:r>
            <a:r>
              <a:rPr lang="it-IT" sz="2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di vita sin da bambini. Tutti i campi di esperienza sono coinvolti al graduale sviluppo della consapevolezza dell’identità personale, della percezione di quelle altrui, delle affinità e differenze con gli altri, della progressiva maturazione del rispetto di sé, degli altri, della salute e  del benessere.</a:t>
            </a:r>
          </a:p>
          <a:p>
            <a:pPr algn="just"/>
            <a:r>
              <a:rPr lang="it-IT" sz="2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Attraverso la mediazione del gioco, delle attività educative e didattiche e delle attività di routine, i bambini saranno guidati ad esplorare l’ambiente naturale e quello umano in cui vivono e a maturare atteggiamenti di curiosità, interesse, rispetto per tutte le forme di vita e per i beni comuni.</a:t>
            </a:r>
          </a:p>
          <a:p>
            <a:pPr algn="just"/>
            <a:r>
              <a:rPr lang="it-IT" sz="2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I 3 pilastri dell’educazione civica sono: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it-IT" sz="21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Costituzione, diritto (nazionale e internazionale), legalità e solidarietà.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it-IT" sz="21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Sviluppo sostenibile, educazione ambientale, conoscenza e tutela del patrimonio e del territorio.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it-IT" sz="21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Cittadinanza digitale</a:t>
            </a:r>
            <a:endParaRPr lang="it-IT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691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3">
            <a:extLst>
              <a:ext uri="{FF2B5EF4-FFF2-40B4-BE49-F238E27FC236}">
                <a16:creationId xmlns="" xmlns:a16="http://schemas.microsoft.com/office/drawing/2014/main" id="{7481D7FF-A0EC-4C68-804E-1D67A842554F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40000"/>
          </a:blip>
          <a:srcRect t="-112" r="37891"/>
          <a:stretch/>
        </p:blipFill>
        <p:spPr>
          <a:xfrm>
            <a:off x="1727200" y="773762"/>
            <a:ext cx="9105900" cy="60656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33193FD5-6A49-7562-EA76-F15D42E158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04A1ACE-2A25-5486-AED6-C1EBEF393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8571" r="8572"/>
          <a:stretch/>
        </p:blipFill>
        <p:spPr>
          <a:xfrm>
            <a:off x="4632390" y="-18599"/>
            <a:ext cx="7470710" cy="6857990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="" xmlns:a16="http://schemas.microsoft.com/office/drawing/2014/main" id="{504A1ACE-2A25-5486-AED6-C1EBEF393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8571" r="8572"/>
          <a:stretch/>
        </p:blipFill>
        <p:spPr>
          <a:xfrm flipH="1">
            <a:off x="0" y="-18599"/>
            <a:ext cx="7417837" cy="685799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63F65B19-2438-451F-89DC-FBAE587FEADF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5110" y1="84466" x2="49499" y2="76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090" y="4728115"/>
            <a:ext cx="656323" cy="79809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7">
            <a:extLst>
              <a:ext uri="{FF2B5EF4-FFF2-40B4-BE49-F238E27FC236}">
                <a16:creationId xmlns="" xmlns:a16="http://schemas.microsoft.com/office/drawing/2014/main" id="{1983CE5B-EB43-4F5F-BC55-42B8B55B9AB9}"/>
              </a:ext>
            </a:extLst>
          </p:cNvPr>
          <p:cNvSpPr txBox="1"/>
          <p:nvPr/>
        </p:nvSpPr>
        <p:spPr>
          <a:xfrm>
            <a:off x="1246509" y="5526211"/>
            <a:ext cx="2525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100" b="1" i="1" dirty="0">
                <a:solidFill>
                  <a:srgbClr val="0070C0"/>
                </a:solidFill>
              </a:rPr>
              <a:t>SCUOLA PARITARIA</a:t>
            </a:r>
          </a:p>
          <a:p>
            <a:pPr algn="ctr"/>
            <a:r>
              <a:rPr lang="it-IT" sz="1100" b="1" i="1" dirty="0">
                <a:solidFill>
                  <a:srgbClr val="0070C0"/>
                </a:solidFill>
              </a:rPr>
              <a:t>DELL’INFANZIA </a:t>
            </a:r>
          </a:p>
          <a:p>
            <a:pPr algn="ctr"/>
            <a:r>
              <a:rPr lang="it-IT" sz="1100" b="1" i="1" dirty="0">
                <a:solidFill>
                  <a:srgbClr val="0070C0"/>
                </a:solidFill>
              </a:rPr>
              <a:t>MATER DEI   </a:t>
            </a:r>
          </a:p>
          <a:p>
            <a:pPr algn="ctr"/>
            <a:r>
              <a:rPr lang="it-IT" sz="1100" b="1" i="1" dirty="0">
                <a:solidFill>
                  <a:srgbClr val="0070C0"/>
                </a:solidFill>
              </a:rPr>
              <a:t>BENEVENTO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865140" y="197481"/>
            <a:ext cx="1076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CE4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Traguardi e obiettivi delle aree tematiche dell’educazione civica</a:t>
            </a:r>
            <a:endParaRPr lang="it-IT" sz="3000" b="1" dirty="0">
              <a:solidFill>
                <a:srgbClr val="CE4C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509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3">
            <a:extLst>
              <a:ext uri="{FF2B5EF4-FFF2-40B4-BE49-F238E27FC236}">
                <a16:creationId xmlns="" xmlns:a16="http://schemas.microsoft.com/office/drawing/2014/main" id="{CA2E8D0A-CFC3-44D6-89B1-E819CBE26F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rcRect l="563" r="38222" b="6865"/>
          <a:stretch/>
        </p:blipFill>
        <p:spPr>
          <a:xfrm>
            <a:off x="1652439" y="690414"/>
            <a:ext cx="9095874" cy="596114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33193FD5-6A49-7562-EA76-F15D42E158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04A1ACE-2A25-5486-AED6-C1EBEF393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8571" r="8572"/>
          <a:stretch/>
        </p:blipFill>
        <p:spPr>
          <a:xfrm>
            <a:off x="4721290" y="0"/>
            <a:ext cx="7470710" cy="6857990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="" xmlns:a16="http://schemas.microsoft.com/office/drawing/2014/main" id="{504A1ACE-2A25-5486-AED6-C1EBEF393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8571" r="8572"/>
          <a:stretch/>
        </p:blipFill>
        <p:spPr>
          <a:xfrm flipH="1">
            <a:off x="0" y="-28865"/>
            <a:ext cx="7417837" cy="685799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63F65B19-2438-451F-89DC-FBAE587FEADF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5110" y1="84466" x2="49499" y2="76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255" y="4379066"/>
            <a:ext cx="656323" cy="79809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7">
            <a:extLst>
              <a:ext uri="{FF2B5EF4-FFF2-40B4-BE49-F238E27FC236}">
                <a16:creationId xmlns="" xmlns:a16="http://schemas.microsoft.com/office/drawing/2014/main" id="{1983CE5B-EB43-4F5F-BC55-42B8B55B9AB9}"/>
              </a:ext>
            </a:extLst>
          </p:cNvPr>
          <p:cNvSpPr txBox="1"/>
          <p:nvPr/>
        </p:nvSpPr>
        <p:spPr>
          <a:xfrm>
            <a:off x="2020674" y="5113924"/>
            <a:ext cx="2525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100" b="1" i="1" dirty="0">
                <a:solidFill>
                  <a:srgbClr val="0070C0"/>
                </a:solidFill>
              </a:rPr>
              <a:t>SCUOLA PARITARIA</a:t>
            </a:r>
          </a:p>
          <a:p>
            <a:pPr algn="ctr"/>
            <a:r>
              <a:rPr lang="it-IT" sz="1100" b="1" i="1" dirty="0">
                <a:solidFill>
                  <a:srgbClr val="0070C0"/>
                </a:solidFill>
              </a:rPr>
              <a:t>DELL’INFANZIA </a:t>
            </a:r>
          </a:p>
          <a:p>
            <a:pPr algn="ctr"/>
            <a:r>
              <a:rPr lang="it-IT" sz="1100" b="1" i="1" dirty="0">
                <a:solidFill>
                  <a:srgbClr val="0070C0"/>
                </a:solidFill>
              </a:rPr>
              <a:t>MATER DEI   </a:t>
            </a:r>
          </a:p>
          <a:p>
            <a:pPr algn="ctr"/>
            <a:r>
              <a:rPr lang="it-IT" sz="1100" b="1" i="1" dirty="0">
                <a:solidFill>
                  <a:srgbClr val="0070C0"/>
                </a:solidFill>
              </a:rPr>
              <a:t>BENEVENTO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992140" y="167196"/>
            <a:ext cx="1093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CE4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Traguardi ed obiettivi  delle aree tematiche dell’educazione </a:t>
            </a:r>
            <a:r>
              <a:rPr lang="it-IT" sz="2800" b="1" dirty="0">
                <a:solidFill>
                  <a:srgbClr val="CE4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civica</a:t>
            </a:r>
          </a:p>
        </p:txBody>
      </p:sp>
    </p:spTree>
    <p:extLst>
      <p:ext uri="{BB962C8B-B14F-4D97-AF65-F5344CB8AC3E}">
        <p14:creationId xmlns:p14="http://schemas.microsoft.com/office/powerpoint/2010/main" val="3685822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contenuto 3">
            <a:extLst>
              <a:ext uri="{FF2B5EF4-FFF2-40B4-BE49-F238E27FC236}">
                <a16:creationId xmlns:a16="http://schemas.microsoft.com/office/drawing/2014/main" xmlns="" id="{6EA35777-0988-469B-9B84-978B12C0E1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585" r="38109" b="20875"/>
          <a:stretch/>
        </p:blipFill>
        <p:spPr>
          <a:xfrm>
            <a:off x="1233608" y="1220524"/>
            <a:ext cx="9624891" cy="4662841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33193FD5-6A49-7562-EA76-F15D42E158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04A1ACE-2A25-5486-AED6-C1EBEF393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8571" r="8572"/>
          <a:stretch/>
        </p:blipFill>
        <p:spPr>
          <a:xfrm>
            <a:off x="6807200" y="10"/>
            <a:ext cx="5384800" cy="6857990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="" xmlns:a16="http://schemas.microsoft.com/office/drawing/2014/main" id="{504A1ACE-2A25-5486-AED6-C1EBEF393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8571" r="8572"/>
          <a:stretch/>
        </p:blipFill>
        <p:spPr>
          <a:xfrm flipH="1">
            <a:off x="0" y="10"/>
            <a:ext cx="7417837" cy="685799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63F65B19-2438-451F-89DC-FBAE587FEADF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5110" y1="84466" x2="49499" y2="76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254" y="3980018"/>
            <a:ext cx="656323" cy="79809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7">
            <a:extLst>
              <a:ext uri="{FF2B5EF4-FFF2-40B4-BE49-F238E27FC236}">
                <a16:creationId xmlns="" xmlns:a16="http://schemas.microsoft.com/office/drawing/2014/main" id="{1983CE5B-EB43-4F5F-BC55-42B8B55B9AB9}"/>
              </a:ext>
            </a:extLst>
          </p:cNvPr>
          <p:cNvSpPr txBox="1"/>
          <p:nvPr/>
        </p:nvSpPr>
        <p:spPr>
          <a:xfrm>
            <a:off x="2020674" y="4782156"/>
            <a:ext cx="2525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100" b="1" i="1" dirty="0">
                <a:solidFill>
                  <a:srgbClr val="0070C0"/>
                </a:solidFill>
              </a:rPr>
              <a:t>SCUOLA PARITARIA</a:t>
            </a:r>
          </a:p>
          <a:p>
            <a:pPr algn="ctr"/>
            <a:r>
              <a:rPr lang="it-IT" sz="1100" b="1" i="1" dirty="0">
                <a:solidFill>
                  <a:srgbClr val="0070C0"/>
                </a:solidFill>
              </a:rPr>
              <a:t>DELL’INFANZIA </a:t>
            </a:r>
          </a:p>
          <a:p>
            <a:pPr algn="ctr"/>
            <a:r>
              <a:rPr lang="it-IT" sz="1100" b="1" i="1" dirty="0">
                <a:solidFill>
                  <a:srgbClr val="0070C0"/>
                </a:solidFill>
              </a:rPr>
              <a:t>MATER DEI   </a:t>
            </a:r>
          </a:p>
          <a:p>
            <a:pPr algn="ctr"/>
            <a:r>
              <a:rPr lang="it-IT" sz="1100" b="1" i="1" dirty="0">
                <a:solidFill>
                  <a:srgbClr val="0070C0"/>
                </a:solidFill>
              </a:rPr>
              <a:t>BENEVENTO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992140" y="311922"/>
            <a:ext cx="1093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CE4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Traguardi ed obiettivi  delle aree tematiche dell’educazione </a:t>
            </a:r>
            <a:r>
              <a:rPr lang="it-IT" sz="2800" b="1" dirty="0">
                <a:solidFill>
                  <a:srgbClr val="CE4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civica</a:t>
            </a:r>
          </a:p>
        </p:txBody>
      </p:sp>
    </p:spTree>
    <p:extLst>
      <p:ext uri="{BB962C8B-B14F-4D97-AF65-F5344CB8AC3E}">
        <p14:creationId xmlns:p14="http://schemas.microsoft.com/office/powerpoint/2010/main" val="1340406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33193FD5-6A49-7562-EA76-F15D42E158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04A1ACE-2A25-5486-AED6-C1EBEF393F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8571" r="8572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4C57778E-6587-4791-A310-1ECA988919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r="60652"/>
          <a:stretch/>
        </p:blipFill>
        <p:spPr>
          <a:xfrm>
            <a:off x="0" y="280941"/>
            <a:ext cx="4268992" cy="6100004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0BC3F2B1-5399-55BF-904D-D575351BB03E}"/>
              </a:ext>
            </a:extLst>
          </p:cNvPr>
          <p:cNvSpPr txBox="1"/>
          <p:nvPr/>
        </p:nvSpPr>
        <p:spPr>
          <a:xfrm>
            <a:off x="4702111" y="447331"/>
            <a:ext cx="64897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nk Free" panose="03080402000500000000" pitchFamily="66" charset="0"/>
              </a:rPr>
              <a:t>Carissimi Genitori,</a:t>
            </a:r>
          </a:p>
          <a:p>
            <a:pPr algn="ctr"/>
            <a:r>
              <a:rPr lang="it-IT" sz="2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nk Free" panose="03080402000500000000" pitchFamily="66" charset="0"/>
              </a:rPr>
              <a:t>Il progetto educativo-didattico di questo anno scolastico si ispira alla fiaba moderna </a:t>
            </a:r>
            <a:r>
              <a:rPr lang="it-IT" sz="2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nk Free" panose="03080402000500000000" pitchFamily="66" charset="0"/>
              </a:rPr>
              <a:t>«Il bambino, la talpa, la volpe e il cavallo», </a:t>
            </a:r>
            <a:r>
              <a:rPr lang="it-IT" sz="2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nk Free" panose="03080402000500000000" pitchFamily="66" charset="0"/>
              </a:rPr>
              <a:t>scritta da Arthur </a:t>
            </a:r>
            <a:r>
              <a:rPr lang="it-IT" sz="2600" dirty="0" err="1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nk Free" panose="03080402000500000000" pitchFamily="66" charset="0"/>
              </a:rPr>
              <a:t>Macksey</a:t>
            </a:r>
            <a:r>
              <a:rPr lang="it-IT" sz="2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nk Free" panose="03080402000500000000" pitchFamily="66" charset="0"/>
              </a:rPr>
              <a:t> nel 2020, </a:t>
            </a:r>
            <a:r>
              <a:rPr lang="it-IT" sz="2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nk Free" panose="03080402000500000000" pitchFamily="66" charset="0"/>
              </a:rPr>
              <a:t>animato </a:t>
            </a:r>
            <a:r>
              <a:rPr lang="it-IT" sz="2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nk Free" panose="03080402000500000000" pitchFamily="66" charset="0"/>
              </a:rPr>
              <a:t>nel 2022 </a:t>
            </a:r>
            <a:endParaRPr lang="it-IT" sz="26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nk Free" panose="03080402000500000000" pitchFamily="66" charset="0"/>
            </a:endParaRPr>
          </a:p>
          <a:p>
            <a:pPr algn="ctr"/>
            <a:r>
              <a:rPr lang="it-IT" sz="2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nk Free" panose="03080402000500000000" pitchFamily="66" charset="0"/>
              </a:rPr>
              <a:t>e </a:t>
            </a:r>
            <a:r>
              <a:rPr lang="it-IT" sz="2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nk Free" panose="03080402000500000000" pitchFamily="66" charset="0"/>
              </a:rPr>
              <a:t>vincitore </a:t>
            </a:r>
            <a:r>
              <a:rPr lang="it-IT" sz="2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nk Free" panose="03080402000500000000" pitchFamily="66" charset="0"/>
              </a:rPr>
              <a:t>del </a:t>
            </a:r>
            <a:r>
              <a:rPr lang="it-IT" sz="2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nk Free" panose="03080402000500000000" pitchFamily="66" charset="0"/>
              </a:rPr>
              <a:t>Premio Oscar 2023 </a:t>
            </a:r>
            <a:endParaRPr lang="it-IT" sz="26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nk Free" panose="03080402000500000000" pitchFamily="66" charset="0"/>
            </a:endParaRPr>
          </a:p>
          <a:p>
            <a:pPr algn="ctr"/>
            <a:r>
              <a:rPr lang="it-IT" sz="2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nk Free" panose="03080402000500000000" pitchFamily="66" charset="0"/>
              </a:rPr>
              <a:t>per </a:t>
            </a:r>
            <a:r>
              <a:rPr lang="it-IT" sz="2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nk Free" panose="03080402000500000000" pitchFamily="66" charset="0"/>
              </a:rPr>
              <a:t>il Miglior Cortometraggio di Animazione.</a:t>
            </a:r>
          </a:p>
          <a:p>
            <a:pPr algn="ctr"/>
            <a:r>
              <a:rPr lang="it-IT" sz="2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nk Free" panose="03080402000500000000" pitchFamily="66" charset="0"/>
              </a:rPr>
              <a:t>È una storia semplice, scritta per grandi e piccini, che ha per protagonisti un bimbo curioso che nel cercare una casa, incontra una piccola talpa golosa e coraggiosa, una volpe guardinga perché ferita dalla vita e un cavallo saggio e gentile che insegnerà loro a coltivare i propri doni e a credere in se stessi.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63F65B19-2438-451F-89DC-FBAE587FEADF}"/>
              </a:ext>
            </a:extLst>
          </p:cNvPr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5110" y1="84466" x2="49499" y2="76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09" y="5839474"/>
            <a:ext cx="786999" cy="108294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7">
            <a:extLst>
              <a:ext uri="{FF2B5EF4-FFF2-40B4-BE49-F238E27FC236}">
                <a16:creationId xmlns="" xmlns:a16="http://schemas.microsoft.com/office/drawing/2014/main" id="{1983CE5B-EB43-4F5F-BC55-42B8B55B9AB9}"/>
              </a:ext>
            </a:extLst>
          </p:cNvPr>
          <p:cNvSpPr txBox="1"/>
          <p:nvPr/>
        </p:nvSpPr>
        <p:spPr>
          <a:xfrm>
            <a:off x="1999743" y="5903892"/>
            <a:ext cx="2525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1" i="1" dirty="0">
                <a:solidFill>
                  <a:srgbClr val="0070C0"/>
                </a:solidFill>
              </a:rPr>
              <a:t>SCUOLA PARITARIA</a:t>
            </a:r>
          </a:p>
          <a:p>
            <a:r>
              <a:rPr lang="it-IT" sz="1400" b="1" i="1" dirty="0">
                <a:solidFill>
                  <a:srgbClr val="0070C0"/>
                </a:solidFill>
              </a:rPr>
              <a:t>DELL’INFANZIA </a:t>
            </a:r>
          </a:p>
          <a:p>
            <a:r>
              <a:rPr lang="it-IT" sz="1400" b="1" i="1" dirty="0">
                <a:solidFill>
                  <a:srgbClr val="0070C0"/>
                </a:solidFill>
              </a:rPr>
              <a:t>MATER DEI   </a:t>
            </a:r>
          </a:p>
          <a:p>
            <a:r>
              <a:rPr lang="it-IT" sz="1400" b="1" i="1" dirty="0">
                <a:solidFill>
                  <a:srgbClr val="0070C0"/>
                </a:solidFill>
              </a:rPr>
              <a:t>BENEVENTO</a:t>
            </a:r>
          </a:p>
        </p:txBody>
      </p:sp>
    </p:spTree>
    <p:extLst>
      <p:ext uri="{BB962C8B-B14F-4D97-AF65-F5344CB8AC3E}">
        <p14:creationId xmlns:p14="http://schemas.microsoft.com/office/powerpoint/2010/main" val="816244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33193FD5-6A49-7562-EA76-F15D42E158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04A1ACE-2A25-5486-AED6-C1EBEF393F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8571" r="8572"/>
          <a:stretch/>
        </p:blipFill>
        <p:spPr>
          <a:xfrm>
            <a:off x="6298163" y="0"/>
            <a:ext cx="5893837" cy="6857990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="" xmlns:a16="http://schemas.microsoft.com/office/drawing/2014/main" id="{504A1ACE-2A25-5486-AED6-C1EBEF393F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8571" r="8572"/>
          <a:stretch/>
        </p:blipFill>
        <p:spPr>
          <a:xfrm flipH="1">
            <a:off x="-2" y="10"/>
            <a:ext cx="6179419" cy="685799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63F65B19-2438-451F-89DC-FBAE587FEAD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110" y1="84466" x2="49499" y2="76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10" y="5815421"/>
            <a:ext cx="656323" cy="79809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7">
            <a:extLst>
              <a:ext uri="{FF2B5EF4-FFF2-40B4-BE49-F238E27FC236}">
                <a16:creationId xmlns="" xmlns:a16="http://schemas.microsoft.com/office/drawing/2014/main" id="{1983CE5B-EB43-4F5F-BC55-42B8B55B9AB9}"/>
              </a:ext>
            </a:extLst>
          </p:cNvPr>
          <p:cNvSpPr txBox="1"/>
          <p:nvPr/>
        </p:nvSpPr>
        <p:spPr>
          <a:xfrm>
            <a:off x="8908905" y="5829748"/>
            <a:ext cx="2525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100" b="1" i="1" dirty="0">
                <a:solidFill>
                  <a:srgbClr val="0070C0"/>
                </a:solidFill>
              </a:rPr>
              <a:t>SCUOLA PARITARIA</a:t>
            </a:r>
          </a:p>
          <a:p>
            <a:pPr algn="ctr"/>
            <a:r>
              <a:rPr lang="it-IT" sz="1100" b="1" i="1" dirty="0">
                <a:solidFill>
                  <a:srgbClr val="0070C0"/>
                </a:solidFill>
              </a:rPr>
              <a:t>DELL’INFANZIA </a:t>
            </a:r>
          </a:p>
          <a:p>
            <a:pPr algn="ctr"/>
            <a:r>
              <a:rPr lang="it-IT" sz="1100" b="1" i="1" dirty="0">
                <a:solidFill>
                  <a:srgbClr val="0070C0"/>
                </a:solidFill>
              </a:rPr>
              <a:t>MATER DEI   </a:t>
            </a:r>
          </a:p>
          <a:p>
            <a:pPr algn="ctr"/>
            <a:r>
              <a:rPr lang="it-IT" sz="1100" b="1" i="1" dirty="0">
                <a:solidFill>
                  <a:srgbClr val="0070C0"/>
                </a:solidFill>
              </a:rPr>
              <a:t>BENEVENTO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719445" y="135556"/>
            <a:ext cx="691994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È una </a:t>
            </a:r>
            <a:r>
              <a:rPr lang="it-IT" sz="2800" b="1" dirty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storia che sa di gioia pura, </a:t>
            </a:r>
            <a:endParaRPr lang="it-IT" sz="2800" b="1" dirty="0" smtClean="0">
              <a:solidFill>
                <a:srgbClr val="DF94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  <a:p>
            <a:pPr algn="ctr"/>
            <a:r>
              <a:rPr lang="it-IT" sz="2800" b="1" dirty="0" smtClean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un’ode </a:t>
            </a:r>
            <a:r>
              <a:rPr lang="it-IT" sz="2800" b="1" dirty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all’innocenza e alla </a:t>
            </a:r>
            <a:r>
              <a:rPr lang="it-IT" sz="2800" b="1" dirty="0" smtClean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gentilezza.</a:t>
            </a:r>
            <a:r>
              <a:rPr lang="it-IT" sz="2800" b="1" dirty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 </a:t>
            </a:r>
            <a:endParaRPr lang="it-IT" sz="2800" b="1" dirty="0" smtClean="0">
              <a:solidFill>
                <a:srgbClr val="DF94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  <a:p>
            <a:pPr algn="ctr"/>
            <a:r>
              <a:rPr lang="it-IT" sz="2800" b="1" dirty="0" smtClean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Un </a:t>
            </a:r>
            <a:r>
              <a:rPr lang="it-IT" sz="2800" b="1" dirty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testo per non smettere mai di credere in se stessi e accettarsi, spingersi a migliorare, ma anche fermarsi, aspettare, </a:t>
            </a:r>
            <a:endParaRPr lang="it-IT" sz="2800" b="1" dirty="0" smtClean="0">
              <a:solidFill>
                <a:srgbClr val="DF94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  <a:p>
            <a:pPr algn="ctr"/>
            <a:r>
              <a:rPr lang="it-IT" sz="2800" b="1" dirty="0" smtClean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ammirare </a:t>
            </a:r>
            <a:r>
              <a:rPr lang="it-IT" sz="2800" b="1" dirty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la vita. </a:t>
            </a:r>
          </a:p>
          <a:p>
            <a:pPr algn="ctr"/>
            <a:r>
              <a:rPr lang="it-IT" sz="2800" b="1" dirty="0" smtClean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Partendo </a:t>
            </a:r>
            <a:r>
              <a:rPr lang="it-IT" sz="2800" b="1" dirty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dalla lettura del </a:t>
            </a:r>
            <a:r>
              <a:rPr lang="it-IT" sz="2800" b="1" dirty="0" smtClean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racconto e </a:t>
            </a:r>
            <a:r>
              <a:rPr lang="it-IT" sz="2800" b="1" dirty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dalla visione del film </a:t>
            </a:r>
            <a:r>
              <a:rPr lang="it-IT" sz="2800" b="1" dirty="0" smtClean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inviteremo </a:t>
            </a:r>
            <a:r>
              <a:rPr lang="it-IT" sz="2800" b="1" dirty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i bambini a riflettere su diversi valori quali l’amicizia, la gentilezza, la cura di se stessi e degli altri  e l’altruismo</a:t>
            </a:r>
            <a:r>
              <a:rPr lang="it-IT" sz="2800" b="1" dirty="0" smtClean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. Come scrive </a:t>
            </a:r>
            <a:r>
              <a:rPr lang="it-IT" sz="2800" b="1" dirty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l’autore </a:t>
            </a:r>
            <a:r>
              <a:rPr lang="it-IT" sz="2800" b="1" dirty="0" smtClean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del racconto, «esistiamo </a:t>
            </a:r>
            <a:r>
              <a:rPr lang="it-IT" sz="2800" b="1" dirty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per amare e per essere </a:t>
            </a:r>
            <a:r>
              <a:rPr lang="it-IT" sz="2800" b="1" dirty="0" smtClean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amati». </a:t>
            </a:r>
          </a:p>
          <a:p>
            <a:pPr algn="ctr"/>
            <a:r>
              <a:rPr lang="it-IT" sz="2800" b="1" dirty="0" smtClean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Affronteremo </a:t>
            </a:r>
            <a:r>
              <a:rPr lang="it-IT" sz="2800" b="1" dirty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le emozioni, in particolare la paura e insieme il </a:t>
            </a:r>
            <a:r>
              <a:rPr lang="it-IT" sz="2800" b="1" dirty="0" smtClean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coraggio.</a:t>
            </a:r>
            <a:r>
              <a:rPr lang="it-IT" sz="2800" b="1" dirty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5118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6">
            <a:extLst>
              <a:ext uri="{FF2B5EF4-FFF2-40B4-BE49-F238E27FC236}">
                <a16:creationId xmlns="" xmlns:a16="http://schemas.microsoft.com/office/drawing/2014/main" id="{0BB63614-378E-4C0C-9EC6-4D622F653A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2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76300" y="749300"/>
            <a:ext cx="391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rgbClr val="CE4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OBIETTIVI GENERALI</a:t>
            </a:r>
            <a:endParaRPr lang="it-IT" sz="4800" b="1" dirty="0">
              <a:solidFill>
                <a:srgbClr val="CE4C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584700" y="1179364"/>
            <a:ext cx="64008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rgbClr val="01B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Proporre una favola nuova e moderna.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rgbClr val="01B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Educare all’ascolto e alla riflessione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rgbClr val="01B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Imparare a conoscere se stessi e gli altri.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rgbClr val="01B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Riconoscere le proprie emozioni.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rgbClr val="01B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Saper gestire le proprie emozioni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rgbClr val="01B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Sentirsi amati e capaci di amare.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rgbClr val="01B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Riflettere sull’amicizia e il rispetto delle regole.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rgbClr val="01B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Essere gentili con se stessi e con gli altri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it-IT" sz="2200" b="1" dirty="0" smtClean="0">
                <a:solidFill>
                  <a:srgbClr val="01B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Assumere </a:t>
            </a:r>
            <a:r>
              <a:rPr lang="it-IT" sz="2200" b="1" dirty="0">
                <a:solidFill>
                  <a:srgbClr val="01B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comportamenti gentili.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it-IT" sz="2200" b="1" dirty="0" smtClean="0">
                <a:solidFill>
                  <a:srgbClr val="01B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Sviluppare la </a:t>
            </a:r>
            <a:r>
              <a:rPr lang="it-IT" sz="2200" b="1" dirty="0">
                <a:solidFill>
                  <a:srgbClr val="01B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fiducia in se stessi e negli altri.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rgbClr val="01B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Prendersi cura di </a:t>
            </a:r>
            <a:r>
              <a:rPr lang="it-IT" sz="2200" b="1" dirty="0" smtClean="0">
                <a:solidFill>
                  <a:srgbClr val="01B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sé </a:t>
            </a:r>
            <a:r>
              <a:rPr lang="it-IT" sz="2200" b="1" dirty="0">
                <a:solidFill>
                  <a:srgbClr val="01B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e  </a:t>
            </a:r>
            <a:r>
              <a:rPr lang="it-IT" sz="2200" b="1" dirty="0" smtClean="0">
                <a:solidFill>
                  <a:srgbClr val="01B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degli </a:t>
            </a:r>
            <a:r>
              <a:rPr lang="it-IT" sz="2200" b="1" dirty="0">
                <a:solidFill>
                  <a:srgbClr val="01B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altri.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it-IT" sz="2200" b="1" dirty="0" smtClean="0">
                <a:solidFill>
                  <a:srgbClr val="01B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Educazione alla sana </a:t>
            </a:r>
            <a:r>
              <a:rPr lang="it-IT" sz="2200" b="1" dirty="0">
                <a:solidFill>
                  <a:srgbClr val="01B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alimentazione.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it-IT" sz="2200" b="1" dirty="0">
                <a:solidFill>
                  <a:srgbClr val="01B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Prendersi cura  dell’ambiente </a:t>
            </a:r>
            <a:r>
              <a:rPr lang="it-IT" sz="2200" b="1" dirty="0" smtClean="0">
                <a:solidFill>
                  <a:srgbClr val="01B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circostante</a:t>
            </a:r>
            <a:r>
              <a:rPr lang="it-IT" sz="2200" b="1" dirty="0">
                <a:solidFill>
                  <a:srgbClr val="01B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.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it-IT" sz="2200" b="1" dirty="0" smtClean="0">
                <a:solidFill>
                  <a:srgbClr val="01B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Conoscere gli animali, la loro storia </a:t>
            </a:r>
          </a:p>
          <a:p>
            <a:pPr algn="r"/>
            <a:r>
              <a:rPr lang="it-IT" sz="2200" b="1" dirty="0" smtClean="0">
                <a:solidFill>
                  <a:srgbClr val="01B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e le loro caratteristiche</a:t>
            </a:r>
            <a:endParaRPr lang="it-IT" sz="2200" dirty="0">
              <a:solidFill>
                <a:srgbClr val="01B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</p:txBody>
      </p:sp>
      <p:pic>
        <p:nvPicPr>
          <p:cNvPr id="7" name="Picture 19">
            <a:extLst>
              <a:ext uri="{FF2B5EF4-FFF2-40B4-BE49-F238E27FC236}">
                <a16:creationId xmlns="" xmlns:a16="http://schemas.microsoft.com/office/drawing/2014/main" id="{504A1ACE-2A25-5486-AED6-C1EBEF393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8571" r="8572"/>
          <a:stretch/>
        </p:blipFill>
        <p:spPr>
          <a:xfrm flipH="1">
            <a:off x="-2" y="10"/>
            <a:ext cx="6179419" cy="68579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045" y="106044"/>
            <a:ext cx="652462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7">
            <a:extLst>
              <a:ext uri="{FF2B5EF4-FFF2-40B4-BE49-F238E27FC236}">
                <a16:creationId xmlns="" xmlns:a16="http://schemas.microsoft.com/office/drawing/2014/main" id="{1983CE5B-EB43-4F5F-BC55-42B8B55B9AB9}"/>
              </a:ext>
            </a:extLst>
          </p:cNvPr>
          <p:cNvSpPr txBox="1"/>
          <p:nvPr/>
        </p:nvSpPr>
        <p:spPr>
          <a:xfrm>
            <a:off x="5768507" y="106044"/>
            <a:ext cx="2525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i="1" dirty="0">
                <a:solidFill>
                  <a:srgbClr val="0070C0"/>
                </a:solidFill>
              </a:rPr>
              <a:t>SCUOLA PARITARIA</a:t>
            </a:r>
          </a:p>
          <a:p>
            <a:r>
              <a:rPr lang="it-IT" sz="1100" b="1" i="1" dirty="0">
                <a:solidFill>
                  <a:srgbClr val="0070C0"/>
                </a:solidFill>
              </a:rPr>
              <a:t>DELL’INFANZIA </a:t>
            </a:r>
          </a:p>
          <a:p>
            <a:r>
              <a:rPr lang="it-IT" sz="1100" b="1" i="1" dirty="0">
                <a:solidFill>
                  <a:srgbClr val="0070C0"/>
                </a:solidFill>
              </a:rPr>
              <a:t>MATER DEI   </a:t>
            </a:r>
          </a:p>
          <a:p>
            <a:r>
              <a:rPr lang="it-IT" sz="1100" b="1" i="1" dirty="0">
                <a:solidFill>
                  <a:srgbClr val="0070C0"/>
                </a:solidFill>
              </a:rPr>
              <a:t>BENEVENTO</a:t>
            </a:r>
          </a:p>
        </p:txBody>
      </p:sp>
    </p:spTree>
    <p:extLst>
      <p:ext uri="{BB962C8B-B14F-4D97-AF65-F5344CB8AC3E}">
        <p14:creationId xmlns:p14="http://schemas.microsoft.com/office/powerpoint/2010/main" val="1138067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971239" y="67231"/>
            <a:ext cx="5713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GLI ANIMALI</a:t>
            </a:r>
            <a:endParaRPr lang="it-IT" sz="4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794000" y="898228"/>
            <a:ext cx="64008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C3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Il racconto ci aiuterà ad analizzare </a:t>
            </a:r>
            <a:r>
              <a:rPr lang="it-IT" sz="4000" b="1" dirty="0">
                <a:solidFill>
                  <a:srgbClr val="FC3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le caratteristiche degli animali protagonisti  della </a:t>
            </a:r>
            <a:r>
              <a:rPr lang="it-IT" sz="4000" b="1" dirty="0" smtClean="0">
                <a:solidFill>
                  <a:srgbClr val="FC3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storia: dove vivono, cosa mangiano, come sono fatti, le loro abitudini </a:t>
            </a:r>
            <a:r>
              <a:rPr lang="it-IT" sz="4000" b="1" dirty="0">
                <a:solidFill>
                  <a:srgbClr val="FC3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/>
            </a:r>
            <a:br>
              <a:rPr lang="it-IT" sz="4000" b="1" dirty="0">
                <a:solidFill>
                  <a:srgbClr val="FC3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</a:br>
            <a:r>
              <a:rPr lang="it-IT" sz="4000" b="1" dirty="0">
                <a:solidFill>
                  <a:srgbClr val="FC3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(la talpa, la volpe e il cavallo). </a:t>
            </a:r>
            <a:endParaRPr lang="it-IT" sz="4000" dirty="0">
              <a:solidFill>
                <a:srgbClr val="FC39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5881330"/>
            <a:ext cx="652462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7">
            <a:extLst>
              <a:ext uri="{FF2B5EF4-FFF2-40B4-BE49-F238E27FC236}">
                <a16:creationId xmlns="" xmlns:a16="http://schemas.microsoft.com/office/drawing/2014/main" id="{1983CE5B-EB43-4F5F-BC55-42B8B55B9AB9}"/>
              </a:ext>
            </a:extLst>
          </p:cNvPr>
          <p:cNvSpPr txBox="1"/>
          <p:nvPr/>
        </p:nvSpPr>
        <p:spPr>
          <a:xfrm>
            <a:off x="2084600" y="5937032"/>
            <a:ext cx="2525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i="1" dirty="0">
                <a:solidFill>
                  <a:srgbClr val="0070C0"/>
                </a:solidFill>
              </a:rPr>
              <a:t>SCUOLA PARITARIA</a:t>
            </a:r>
          </a:p>
          <a:p>
            <a:r>
              <a:rPr lang="it-IT" sz="1100" b="1" i="1" dirty="0">
                <a:solidFill>
                  <a:srgbClr val="0070C0"/>
                </a:solidFill>
              </a:rPr>
              <a:t>DELL’INFANZIA </a:t>
            </a:r>
          </a:p>
          <a:p>
            <a:r>
              <a:rPr lang="it-IT" sz="1100" b="1" i="1" dirty="0">
                <a:solidFill>
                  <a:srgbClr val="0070C0"/>
                </a:solidFill>
              </a:rPr>
              <a:t>MATER DEI   </a:t>
            </a:r>
          </a:p>
          <a:p>
            <a:r>
              <a:rPr lang="it-IT" sz="1100" b="1" i="1" dirty="0">
                <a:solidFill>
                  <a:srgbClr val="0070C0"/>
                </a:solidFill>
              </a:rPr>
              <a:t>BENEVENTO</a:t>
            </a:r>
          </a:p>
        </p:txBody>
      </p:sp>
      <p:pic>
        <p:nvPicPr>
          <p:cNvPr id="8" name="Segnaposto contenuto 3">
            <a:extLst>
              <a:ext uri="{FF2B5EF4-FFF2-40B4-BE49-F238E27FC236}">
                <a16:creationId xmlns:a16="http://schemas.microsoft.com/office/drawing/2014/main" xmlns="" id="{753F543E-1145-42A2-84F3-73DBF629E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5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6950" y="41863"/>
            <a:ext cx="10337800" cy="681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41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893" y="96349"/>
            <a:ext cx="5407025" cy="66243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19">
            <a:extLst>
              <a:ext uri="{FF2B5EF4-FFF2-40B4-BE49-F238E27FC236}">
                <a16:creationId xmlns="" xmlns:a16="http://schemas.microsoft.com/office/drawing/2014/main" id="{504A1ACE-2A25-5486-AED6-C1EBEF393F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8571" r="8572"/>
          <a:stretch/>
        </p:blipFill>
        <p:spPr>
          <a:xfrm flipH="1">
            <a:off x="0" y="13013"/>
            <a:ext cx="6179419" cy="685799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 rot="20316288">
            <a:off x="911986" y="1762680"/>
            <a:ext cx="5199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rgbClr val="01B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L’AMICIZIA</a:t>
            </a:r>
            <a:endParaRPr lang="it-IT" sz="4800" b="1" dirty="0">
              <a:solidFill>
                <a:srgbClr val="01B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190" y="5811532"/>
            <a:ext cx="652462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7">
            <a:extLst>
              <a:ext uri="{FF2B5EF4-FFF2-40B4-BE49-F238E27FC236}">
                <a16:creationId xmlns="" xmlns:a16="http://schemas.microsoft.com/office/drawing/2014/main" id="{1983CE5B-EB43-4F5F-BC55-42B8B55B9AB9}"/>
              </a:ext>
            </a:extLst>
          </p:cNvPr>
          <p:cNvSpPr txBox="1"/>
          <p:nvPr/>
        </p:nvSpPr>
        <p:spPr>
          <a:xfrm>
            <a:off x="8305650" y="5840604"/>
            <a:ext cx="2525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i="1" dirty="0">
                <a:solidFill>
                  <a:srgbClr val="0070C0"/>
                </a:solidFill>
              </a:rPr>
              <a:t>SCUOLA PARITARIA</a:t>
            </a:r>
          </a:p>
          <a:p>
            <a:r>
              <a:rPr lang="it-IT" sz="1100" b="1" i="1" dirty="0">
                <a:solidFill>
                  <a:srgbClr val="0070C0"/>
                </a:solidFill>
              </a:rPr>
              <a:t>DELL’INFANZIA </a:t>
            </a:r>
          </a:p>
          <a:p>
            <a:r>
              <a:rPr lang="it-IT" sz="1100" b="1" i="1" dirty="0">
                <a:solidFill>
                  <a:srgbClr val="0070C0"/>
                </a:solidFill>
              </a:rPr>
              <a:t>MATER DEI   </a:t>
            </a:r>
          </a:p>
          <a:p>
            <a:r>
              <a:rPr lang="it-IT" sz="1100" b="1" i="1" dirty="0">
                <a:solidFill>
                  <a:srgbClr val="0070C0"/>
                </a:solidFill>
              </a:rPr>
              <a:t>BENEVENTO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076E987D-31AB-4FD6-AB63-944AE502423A}"/>
              </a:ext>
            </a:extLst>
          </p:cNvPr>
          <p:cNvSpPr txBox="1"/>
          <p:nvPr/>
        </p:nvSpPr>
        <p:spPr>
          <a:xfrm>
            <a:off x="6339648" y="361071"/>
            <a:ext cx="502257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CE4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L’amicizia </a:t>
            </a:r>
            <a:r>
              <a:rPr lang="it-IT" sz="3000" b="1" dirty="0">
                <a:solidFill>
                  <a:srgbClr val="CE4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è un valore </a:t>
            </a:r>
            <a:r>
              <a:rPr lang="it-IT" sz="3000" b="1" dirty="0" smtClean="0">
                <a:solidFill>
                  <a:srgbClr val="CE4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importante.  </a:t>
            </a:r>
            <a:r>
              <a:rPr lang="it-IT" sz="3000" b="1" dirty="0">
                <a:solidFill>
                  <a:srgbClr val="CE4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I</a:t>
            </a:r>
            <a:r>
              <a:rPr lang="it-IT" sz="3000" b="1" dirty="0" smtClean="0">
                <a:solidFill>
                  <a:srgbClr val="CE4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 </a:t>
            </a:r>
            <a:r>
              <a:rPr lang="it-IT" sz="3000" b="1" dirty="0">
                <a:solidFill>
                  <a:srgbClr val="CE4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bambini </a:t>
            </a:r>
            <a:r>
              <a:rPr lang="it-IT" sz="3000" b="1" dirty="0" smtClean="0">
                <a:solidFill>
                  <a:srgbClr val="CE4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fin da subito </a:t>
            </a:r>
            <a:r>
              <a:rPr lang="it-IT" sz="3000" b="1" dirty="0">
                <a:solidFill>
                  <a:srgbClr val="CE4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imparano a </a:t>
            </a:r>
            <a:r>
              <a:rPr lang="it-IT" sz="3000" b="1" dirty="0" smtClean="0">
                <a:solidFill>
                  <a:srgbClr val="CE4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convivere con </a:t>
            </a:r>
            <a:r>
              <a:rPr lang="it-IT" sz="3000" b="1" dirty="0">
                <a:solidFill>
                  <a:srgbClr val="CE4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gli </a:t>
            </a:r>
            <a:r>
              <a:rPr lang="it-IT" sz="3000" b="1" dirty="0" smtClean="0">
                <a:solidFill>
                  <a:srgbClr val="CE4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altri, apprendendo </a:t>
            </a:r>
            <a:r>
              <a:rPr lang="it-IT" sz="3000" b="1" dirty="0">
                <a:solidFill>
                  <a:srgbClr val="CE4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il rispetto degli altri, delle loro idee e delle regole dello stare insieme.  </a:t>
            </a:r>
            <a:r>
              <a:rPr lang="it-IT" sz="3000" b="1" dirty="0" smtClean="0">
                <a:solidFill>
                  <a:srgbClr val="CE4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Convivere </a:t>
            </a:r>
            <a:r>
              <a:rPr lang="it-IT" sz="3000" b="1" dirty="0">
                <a:solidFill>
                  <a:srgbClr val="CE4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con gli altri </a:t>
            </a:r>
            <a:r>
              <a:rPr lang="it-IT" sz="3000" b="1" dirty="0" smtClean="0">
                <a:solidFill>
                  <a:srgbClr val="CE4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significa condividere </a:t>
            </a:r>
            <a:r>
              <a:rPr lang="it-IT" sz="3000" b="1" dirty="0">
                <a:solidFill>
                  <a:srgbClr val="CE4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e </a:t>
            </a:r>
            <a:r>
              <a:rPr lang="it-IT" sz="3000" b="1" dirty="0" smtClean="0">
                <a:solidFill>
                  <a:srgbClr val="CE4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aiutarsi vicendevolmente e accogliere la loro diversità come ricchezza</a:t>
            </a:r>
            <a:r>
              <a:rPr lang="it-IT" sz="2800" b="1" dirty="0" smtClean="0">
                <a:solidFill>
                  <a:srgbClr val="CE4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.</a:t>
            </a:r>
            <a:endParaRPr lang="it-IT" sz="2800" b="1" dirty="0">
              <a:solidFill>
                <a:srgbClr val="CE4C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196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3">
            <a:extLst>
              <a:ext uri="{FF2B5EF4-FFF2-40B4-BE49-F238E27FC236}">
                <a16:creationId xmlns="" xmlns:a16="http://schemas.microsoft.com/office/drawing/2014/main" id="{793B4026-3B01-4BAE-AA24-914218855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9629" y="307453"/>
            <a:ext cx="4615971" cy="62062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19">
            <a:extLst>
              <a:ext uri="{FF2B5EF4-FFF2-40B4-BE49-F238E27FC236}">
                <a16:creationId xmlns="" xmlns:a16="http://schemas.microsoft.com/office/drawing/2014/main" id="{504A1ACE-2A25-5486-AED6-C1EBEF393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8571" r="8572"/>
          <a:stretch/>
        </p:blipFill>
        <p:spPr>
          <a:xfrm>
            <a:off x="6341845" y="10"/>
            <a:ext cx="5850155" cy="685799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 rot="292008">
            <a:off x="5966779" y="527381"/>
            <a:ext cx="5219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rgbClr val="CE4C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LA GENTILEZZA</a:t>
            </a:r>
            <a:endParaRPr lang="it-IT" sz="4800" b="1" dirty="0">
              <a:solidFill>
                <a:srgbClr val="CE4C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47" y="5826067"/>
            <a:ext cx="652462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7">
            <a:extLst>
              <a:ext uri="{FF2B5EF4-FFF2-40B4-BE49-F238E27FC236}">
                <a16:creationId xmlns="" xmlns:a16="http://schemas.microsoft.com/office/drawing/2014/main" id="{1983CE5B-EB43-4F5F-BC55-42B8B55B9AB9}"/>
              </a:ext>
            </a:extLst>
          </p:cNvPr>
          <p:cNvSpPr txBox="1"/>
          <p:nvPr/>
        </p:nvSpPr>
        <p:spPr>
          <a:xfrm>
            <a:off x="2166909" y="5897828"/>
            <a:ext cx="2525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i="1" dirty="0">
                <a:solidFill>
                  <a:srgbClr val="0070C0"/>
                </a:solidFill>
              </a:rPr>
              <a:t>SCUOLA PARITARIA</a:t>
            </a:r>
          </a:p>
          <a:p>
            <a:r>
              <a:rPr lang="it-IT" sz="1100" b="1" i="1" dirty="0">
                <a:solidFill>
                  <a:srgbClr val="0070C0"/>
                </a:solidFill>
              </a:rPr>
              <a:t>DELL’INFANZIA </a:t>
            </a:r>
          </a:p>
          <a:p>
            <a:r>
              <a:rPr lang="it-IT" sz="1100" b="1" i="1" dirty="0">
                <a:solidFill>
                  <a:srgbClr val="0070C0"/>
                </a:solidFill>
              </a:rPr>
              <a:t>MATER DEI   </a:t>
            </a:r>
          </a:p>
          <a:p>
            <a:r>
              <a:rPr lang="it-IT" sz="1100" b="1" i="1" dirty="0">
                <a:solidFill>
                  <a:srgbClr val="0070C0"/>
                </a:solidFill>
              </a:rPr>
              <a:t>BENEVENTO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076E987D-31AB-4FD6-AB63-944AE502423A}"/>
              </a:ext>
            </a:extLst>
          </p:cNvPr>
          <p:cNvSpPr txBox="1"/>
          <p:nvPr/>
        </p:nvSpPr>
        <p:spPr>
          <a:xfrm>
            <a:off x="918365" y="307453"/>
            <a:ext cx="502257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La gentilezza è un modo di essere e di agire che non </a:t>
            </a:r>
            <a:r>
              <a:rPr lang="it-IT" sz="3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passa inosservato. Quando </a:t>
            </a:r>
            <a:r>
              <a:rPr lang="it-IT" sz="3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c’è, dà un colore diverso a tutte le </a:t>
            </a:r>
            <a:r>
              <a:rPr lang="it-IT" sz="3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cose e trasforma </a:t>
            </a:r>
            <a:r>
              <a:rPr lang="it-IT" sz="3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i cuori più induriti. È importante educare i </a:t>
            </a:r>
            <a:r>
              <a:rPr lang="it-IT" sz="3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bambini -i </a:t>
            </a:r>
            <a:r>
              <a:rPr lang="it-IT" sz="3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cittadini del </a:t>
            </a:r>
            <a:r>
              <a:rPr lang="it-IT" sz="3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domani- </a:t>
            </a:r>
            <a:r>
              <a:rPr lang="it-IT" sz="3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ad essere gentili e ad avere comportamenti buoni nei confronti di se stessi e degli altri. </a:t>
            </a:r>
          </a:p>
        </p:txBody>
      </p:sp>
    </p:spTree>
    <p:extLst>
      <p:ext uri="{BB962C8B-B14F-4D97-AF65-F5344CB8AC3E}">
        <p14:creationId xmlns:p14="http://schemas.microsoft.com/office/powerpoint/2010/main" val="2913618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0CB04884-7D33-4EF0-AB47-20C6C049637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08511" y="788959"/>
            <a:ext cx="4827439" cy="4827439"/>
          </a:xfrm>
          <a:prstGeom prst="rect">
            <a:avLst/>
          </a:prstGeom>
          <a:ln w="12700">
            <a:solidFill>
              <a:srgbClr val="0070C0"/>
            </a:solidFill>
          </a:ln>
          <a:effectLst>
            <a:softEdge rad="127000"/>
          </a:effectLst>
        </p:spPr>
      </p:pic>
      <p:pic>
        <p:nvPicPr>
          <p:cNvPr id="7" name="Picture 19">
            <a:extLst>
              <a:ext uri="{FF2B5EF4-FFF2-40B4-BE49-F238E27FC236}">
                <a16:creationId xmlns="" xmlns:a16="http://schemas.microsoft.com/office/drawing/2014/main" id="{504A1ACE-2A25-5486-AED6-C1EBEF393F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8571" r="8572"/>
          <a:stretch/>
        </p:blipFill>
        <p:spPr>
          <a:xfrm>
            <a:off x="2985797" y="10"/>
            <a:ext cx="9206204" cy="685799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 rot="292008">
            <a:off x="4978955" y="5520612"/>
            <a:ext cx="5219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dirty="0" smtClean="0">
                <a:solidFill>
                  <a:srgbClr val="FC4B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LA PAURA</a:t>
            </a:r>
            <a:endParaRPr lang="it-IT" sz="6000" b="1" dirty="0">
              <a:solidFill>
                <a:srgbClr val="FC4B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47" y="5826067"/>
            <a:ext cx="652462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7">
            <a:extLst>
              <a:ext uri="{FF2B5EF4-FFF2-40B4-BE49-F238E27FC236}">
                <a16:creationId xmlns="" xmlns:a16="http://schemas.microsoft.com/office/drawing/2014/main" id="{1983CE5B-EB43-4F5F-BC55-42B8B55B9AB9}"/>
              </a:ext>
            </a:extLst>
          </p:cNvPr>
          <p:cNvSpPr txBox="1"/>
          <p:nvPr/>
        </p:nvSpPr>
        <p:spPr>
          <a:xfrm>
            <a:off x="2166909" y="5897828"/>
            <a:ext cx="2525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i="1" dirty="0">
                <a:solidFill>
                  <a:srgbClr val="0070C0"/>
                </a:solidFill>
              </a:rPr>
              <a:t>SCUOLA PARITARIA</a:t>
            </a:r>
          </a:p>
          <a:p>
            <a:r>
              <a:rPr lang="it-IT" sz="1100" b="1" i="1" dirty="0">
                <a:solidFill>
                  <a:srgbClr val="0070C0"/>
                </a:solidFill>
              </a:rPr>
              <a:t>DELL’INFANZIA </a:t>
            </a:r>
          </a:p>
          <a:p>
            <a:r>
              <a:rPr lang="it-IT" sz="1100" b="1" i="1" dirty="0">
                <a:solidFill>
                  <a:srgbClr val="0070C0"/>
                </a:solidFill>
              </a:rPr>
              <a:t>MATER DEI   </a:t>
            </a:r>
          </a:p>
          <a:p>
            <a:r>
              <a:rPr lang="it-IT" sz="1100" b="1" i="1" dirty="0">
                <a:solidFill>
                  <a:srgbClr val="0070C0"/>
                </a:solidFill>
              </a:rPr>
              <a:t>BENEVENTO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076E987D-31AB-4FD6-AB63-944AE502423A}"/>
              </a:ext>
            </a:extLst>
          </p:cNvPr>
          <p:cNvSpPr txBox="1"/>
          <p:nvPr/>
        </p:nvSpPr>
        <p:spPr>
          <a:xfrm>
            <a:off x="850988" y="955909"/>
            <a:ext cx="502257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La paura è </a:t>
            </a:r>
            <a:r>
              <a:rPr lang="it-IT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un’emozione </a:t>
            </a:r>
            <a:r>
              <a:rPr lang="it-IT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che ci accompagna sempre nella vita. </a:t>
            </a:r>
            <a:endParaRPr lang="it-IT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  <a:p>
            <a:pPr algn="ctr"/>
            <a:r>
              <a:rPr lang="it-IT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Per questo è importante </a:t>
            </a:r>
            <a:r>
              <a:rPr lang="it-IT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saperla riconoscere </a:t>
            </a:r>
            <a:r>
              <a:rPr lang="it-IT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e gestire. </a:t>
            </a:r>
            <a:r>
              <a:rPr lang="it-IT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La presenza di chi ci vuole bene e ci ama ci aiuta a superare la tempesta e le difficoltà della vita. È utile aiutare i bambini a prendere coscienza delle proprie emozioni, </a:t>
            </a:r>
            <a:endParaRPr lang="it-IT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  <a:p>
            <a:pPr algn="ctr"/>
            <a:r>
              <a:rPr lang="it-IT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 dando loro </a:t>
            </a:r>
            <a:r>
              <a:rPr lang="it-IT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un </a:t>
            </a:r>
            <a:r>
              <a:rPr lang="it-IT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nome, e </a:t>
            </a:r>
            <a:r>
              <a:rPr lang="it-IT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a saperle gestire</a:t>
            </a:r>
            <a:r>
              <a:rPr lang="it-IT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,.</a:t>
            </a:r>
            <a:endParaRPr lang="it-IT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605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243" y="5583736"/>
            <a:ext cx="652462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7">
            <a:extLst>
              <a:ext uri="{FF2B5EF4-FFF2-40B4-BE49-F238E27FC236}">
                <a16:creationId xmlns="" xmlns:a16="http://schemas.microsoft.com/office/drawing/2014/main" id="{1983CE5B-EB43-4F5F-BC55-42B8B55B9AB9}"/>
              </a:ext>
            </a:extLst>
          </p:cNvPr>
          <p:cNvSpPr txBox="1"/>
          <p:nvPr/>
        </p:nvSpPr>
        <p:spPr>
          <a:xfrm>
            <a:off x="8916697" y="5656528"/>
            <a:ext cx="2525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1" i="1" dirty="0">
                <a:solidFill>
                  <a:srgbClr val="0070C0"/>
                </a:solidFill>
              </a:rPr>
              <a:t>SCUOLA PARITARIA</a:t>
            </a:r>
          </a:p>
          <a:p>
            <a:r>
              <a:rPr lang="it-IT" sz="1100" b="1" i="1" dirty="0">
                <a:solidFill>
                  <a:srgbClr val="0070C0"/>
                </a:solidFill>
              </a:rPr>
              <a:t>DELL’INFANZIA </a:t>
            </a:r>
          </a:p>
          <a:p>
            <a:r>
              <a:rPr lang="it-IT" sz="1100" b="1" i="1" dirty="0">
                <a:solidFill>
                  <a:srgbClr val="0070C0"/>
                </a:solidFill>
              </a:rPr>
              <a:t>MATER DEI   </a:t>
            </a:r>
          </a:p>
          <a:p>
            <a:r>
              <a:rPr lang="it-IT" sz="1100" b="1" i="1" dirty="0">
                <a:solidFill>
                  <a:srgbClr val="0070C0"/>
                </a:solidFill>
              </a:rPr>
              <a:t>BENEVENTO</a:t>
            </a:r>
          </a:p>
        </p:txBody>
      </p:sp>
      <p:pic>
        <p:nvPicPr>
          <p:cNvPr id="10" name="Segnaposto contenuto 3">
            <a:extLst>
              <a:ext uri="{FF2B5EF4-FFF2-40B4-BE49-F238E27FC236}">
                <a16:creationId xmlns:a16="http://schemas.microsoft.com/office/drawing/2014/main" xmlns="" id="{72EB1F25-4459-4477-8297-EEDF5ECE0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white">
          <a:xfrm>
            <a:off x="1937885" y="323056"/>
            <a:ext cx="4344648" cy="605919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076E987D-31AB-4FD6-AB63-944AE502423A}"/>
              </a:ext>
            </a:extLst>
          </p:cNvPr>
          <p:cNvSpPr txBox="1"/>
          <p:nvPr/>
        </p:nvSpPr>
        <p:spPr>
          <a:xfrm>
            <a:off x="6282533" y="1637253"/>
            <a:ext cx="50225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C4B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I </a:t>
            </a:r>
            <a:r>
              <a:rPr lang="it-IT" sz="2400" b="1" dirty="0">
                <a:solidFill>
                  <a:srgbClr val="FC4B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bambini </a:t>
            </a:r>
            <a:r>
              <a:rPr lang="it-IT" sz="2400" b="1" dirty="0" smtClean="0">
                <a:solidFill>
                  <a:srgbClr val="FC4B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impareranno </a:t>
            </a:r>
            <a:r>
              <a:rPr lang="it-IT" sz="2400" b="1" dirty="0">
                <a:solidFill>
                  <a:srgbClr val="FC4B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a prendersi cura di se stessi, degli altri </a:t>
            </a:r>
            <a:endParaRPr lang="it-IT" sz="2400" b="1" dirty="0" smtClean="0">
              <a:solidFill>
                <a:srgbClr val="FC4B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  <a:p>
            <a:pPr algn="ctr"/>
            <a:r>
              <a:rPr lang="it-IT" sz="2400" b="1" dirty="0" smtClean="0">
                <a:solidFill>
                  <a:srgbClr val="FC4B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e </a:t>
            </a:r>
            <a:r>
              <a:rPr lang="it-IT" sz="2400" b="1" dirty="0">
                <a:solidFill>
                  <a:srgbClr val="FC4B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dell’ambiente </a:t>
            </a:r>
            <a:r>
              <a:rPr lang="it-IT" sz="2400" b="1" dirty="0" smtClean="0">
                <a:solidFill>
                  <a:srgbClr val="FC4B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circostante, </a:t>
            </a:r>
            <a:r>
              <a:rPr lang="it-IT" sz="2400" b="1" dirty="0">
                <a:solidFill>
                  <a:srgbClr val="FC4B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attuando comportamenti giusti e rispettosi che vanno dall’igiene personale, </a:t>
            </a:r>
            <a:endParaRPr lang="it-IT" sz="2400" b="1" dirty="0" smtClean="0">
              <a:solidFill>
                <a:srgbClr val="FC4B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  <a:p>
            <a:pPr algn="ctr"/>
            <a:r>
              <a:rPr lang="it-IT" sz="2400" b="1" dirty="0" smtClean="0">
                <a:solidFill>
                  <a:srgbClr val="FC4B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al </a:t>
            </a:r>
            <a:r>
              <a:rPr lang="it-IT" sz="2400" b="1" dirty="0">
                <a:solidFill>
                  <a:srgbClr val="FC4B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rispetto reciproco, all’educazione alimentare, all’educazione ambientale e  al rispetto delle regole </a:t>
            </a:r>
            <a:endParaRPr lang="it-IT" sz="2400" b="1" dirty="0" smtClean="0">
              <a:solidFill>
                <a:srgbClr val="FC4B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  <a:p>
            <a:pPr algn="ctr"/>
            <a:r>
              <a:rPr lang="it-IT" sz="2400" b="1" dirty="0" smtClean="0">
                <a:solidFill>
                  <a:srgbClr val="FC4B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di </a:t>
            </a:r>
            <a:r>
              <a:rPr lang="it-IT" sz="2400" b="1" dirty="0">
                <a:solidFill>
                  <a:srgbClr val="FC4B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convivenza e dell’ordine dei luoghi </a:t>
            </a:r>
            <a:endParaRPr lang="it-IT" sz="2400" b="1" dirty="0" smtClean="0">
              <a:solidFill>
                <a:srgbClr val="FC4B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  <a:p>
            <a:pPr algn="ctr"/>
            <a:r>
              <a:rPr lang="it-IT" sz="2400" b="1" dirty="0" smtClean="0">
                <a:solidFill>
                  <a:srgbClr val="FC4B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in cui vivono</a:t>
            </a: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.</a:t>
            </a:r>
            <a:endParaRPr lang="it-IT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191885" y="570456"/>
            <a:ext cx="9076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 smtClean="0">
                <a:solidFill>
                  <a:srgbClr val="DF94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itchFamily="66" charset="0"/>
              </a:rPr>
              <a:t>LA BELLEZZA DELLA VITA</a:t>
            </a:r>
            <a:endParaRPr lang="it-IT" sz="5400" b="1" dirty="0">
              <a:solidFill>
                <a:srgbClr val="DF94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itchFamily="66" charset="0"/>
            </a:endParaRPr>
          </a:p>
        </p:txBody>
      </p:sp>
      <p:pic>
        <p:nvPicPr>
          <p:cNvPr id="7" name="Picture 19">
            <a:extLst>
              <a:ext uri="{FF2B5EF4-FFF2-40B4-BE49-F238E27FC236}">
                <a16:creationId xmlns="" xmlns:a16="http://schemas.microsoft.com/office/drawing/2014/main" id="{504A1ACE-2A25-5486-AED6-C1EBEF393F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</a:blip>
          <a:srcRect l="8571" r="8572"/>
          <a:stretch/>
        </p:blipFill>
        <p:spPr>
          <a:xfrm flipH="1">
            <a:off x="0" y="0"/>
            <a:ext cx="69977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428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efaul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_30478128_TF44965766" id="{A22525C5-23E1-4049-8AD1-A01E649B5F00}" vid="{B4AD06F1-C826-4F95-8D07-7B0CC1EFC537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EC874B1-538B-48E0-BA9B-E279870ECD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C68837-E9B7-43EE-9CFC-0A757A8110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2FBB4B-3FE0-412B-9FCE-52E8043DCDF2}">
  <ds:schemaRefs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fb0879af-3eba-417a-a55a-ffe6dcd6ca77"/>
    <ds:schemaRef ds:uri="6dc4bcd6-49db-4c07-9060-8acfc67cef9f"/>
    <ds:schemaRef ds:uri="http://purl.org/dc/terms/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Citazioni ispiranti</Template>
  <TotalTime>381</TotalTime>
  <Words>942</Words>
  <Application>Microsoft Office PowerPoint</Application>
  <PresentationFormat>Personalizzato</PresentationFormat>
  <Paragraphs>131</Paragraphs>
  <Slides>14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IL BAMBINO, LA TALPA, LA VOLPE E IL CAVALLO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BAMBINO, LA TALPA, LA VOLPE E IL CAVALLO</dc:title>
  <dc:creator>Rita Ben</dc:creator>
  <cp:lastModifiedBy>Chica</cp:lastModifiedBy>
  <cp:revision>31</cp:revision>
  <cp:lastPrinted>2023-09-03T19:12:14Z</cp:lastPrinted>
  <dcterms:created xsi:type="dcterms:W3CDTF">2023-08-26T09:02:01Z</dcterms:created>
  <dcterms:modified xsi:type="dcterms:W3CDTF">2023-09-19T17:29:37Z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